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57"/>
  </p:notesMasterIdLst>
  <p:sldIdLst>
    <p:sldId id="256" r:id="rId5"/>
    <p:sldId id="556" r:id="rId6"/>
    <p:sldId id="555" r:id="rId7"/>
    <p:sldId id="602" r:id="rId8"/>
    <p:sldId id="557" r:id="rId9"/>
    <p:sldId id="558" r:id="rId10"/>
    <p:sldId id="603" r:id="rId11"/>
    <p:sldId id="560" r:id="rId12"/>
    <p:sldId id="561" r:id="rId13"/>
    <p:sldId id="607" r:id="rId14"/>
    <p:sldId id="567" r:id="rId15"/>
    <p:sldId id="544" r:id="rId16"/>
    <p:sldId id="582" r:id="rId17"/>
    <p:sldId id="590" r:id="rId18"/>
    <p:sldId id="562" r:id="rId19"/>
    <p:sldId id="563" r:id="rId20"/>
    <p:sldId id="564" r:id="rId21"/>
    <p:sldId id="589" r:id="rId22"/>
    <p:sldId id="610" r:id="rId23"/>
    <p:sldId id="611" r:id="rId24"/>
    <p:sldId id="566" r:id="rId25"/>
    <p:sldId id="592" r:id="rId26"/>
    <p:sldId id="581" r:id="rId27"/>
    <p:sldId id="608" r:id="rId28"/>
    <p:sldId id="576" r:id="rId29"/>
    <p:sldId id="577" r:id="rId30"/>
    <p:sldId id="578" r:id="rId31"/>
    <p:sldId id="579" r:id="rId32"/>
    <p:sldId id="601" r:id="rId33"/>
    <p:sldId id="580" r:id="rId34"/>
    <p:sldId id="609" r:id="rId35"/>
    <p:sldId id="572" r:id="rId36"/>
    <p:sldId id="573" r:id="rId37"/>
    <p:sldId id="569" r:id="rId38"/>
    <p:sldId id="337" r:id="rId39"/>
    <p:sldId id="574" r:id="rId40"/>
    <p:sldId id="575" r:id="rId41"/>
    <p:sldId id="583" r:id="rId42"/>
    <p:sldId id="549" r:id="rId43"/>
    <p:sldId id="584" r:id="rId44"/>
    <p:sldId id="591" r:id="rId45"/>
    <p:sldId id="585" r:id="rId46"/>
    <p:sldId id="588" r:id="rId47"/>
    <p:sldId id="586" r:id="rId48"/>
    <p:sldId id="597" r:id="rId49"/>
    <p:sldId id="596" r:id="rId50"/>
    <p:sldId id="593" r:id="rId51"/>
    <p:sldId id="594" r:id="rId52"/>
    <p:sldId id="604" r:id="rId53"/>
    <p:sldId id="605" r:id="rId54"/>
    <p:sldId id="495" r:id="rId55"/>
    <p:sldId id="454" r:id="rId5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 id="555"/>
            <p14:sldId id="602"/>
          </p14:sldIdLst>
        </p14:section>
        <p14:section name="Hello World and Tools" id="{E641CDA6-7EC5-4AD1-9A94-804AEF9FCBF3}">
          <p14:sldIdLst>
            <p14:sldId id="557"/>
            <p14:sldId id="558"/>
            <p14:sldId id="603"/>
            <p14:sldId id="560"/>
            <p14:sldId id="561"/>
          </p14:sldIdLst>
        </p14:section>
        <p14:section name="Continuous Delivery" id="{D72E20D6-601A-4652-AC94-5E3665B1FA40}">
          <p14:sldIdLst>
            <p14:sldId id="607"/>
            <p14:sldId id="567"/>
            <p14:sldId id="544"/>
          </p14:sldIdLst>
        </p14:section>
        <p14:section name="Scaling" id="{6039C623-8078-48FE-B29D-20838D22F57C}">
          <p14:sldIdLst>
            <p14:sldId id="582"/>
            <p14:sldId id="590"/>
            <p14:sldId id="562"/>
            <p14:sldId id="563"/>
            <p14:sldId id="564"/>
            <p14:sldId id="589"/>
            <p14:sldId id="610"/>
            <p14:sldId id="611"/>
            <p14:sldId id="566"/>
            <p14:sldId id="592"/>
          </p14:sldIdLst>
        </p14:section>
        <p14:section name="Deployment Slots" id="{4B5E9AA0-C7E7-4649-99EE-834EEEE9FF7D}">
          <p14:sldIdLst>
            <p14:sldId id="581"/>
            <p14:sldId id="608"/>
            <p14:sldId id="576"/>
            <p14:sldId id="577"/>
            <p14:sldId id="578"/>
            <p14:sldId id="579"/>
            <p14:sldId id="601"/>
          </p14:sldIdLst>
        </p14:section>
        <p14:section name="WebJobs" id="{12465B8C-5530-452D-9D7F-A3E165ADDE0F}">
          <p14:sldIdLst>
            <p14:sldId id="580"/>
            <p14:sldId id="609"/>
            <p14:sldId id="572"/>
            <p14:sldId id="573"/>
          </p14:sldIdLst>
        </p14:section>
        <p14:section name="Traffic Manager" id="{77368C60-455E-4B6B-BC92-6EF21D74A9DB}">
          <p14:sldIdLst>
            <p14:sldId id="569"/>
            <p14:sldId id="337"/>
            <p14:sldId id="574"/>
            <p14:sldId id="575"/>
          </p14:sldIdLst>
        </p14:section>
        <p14:section name="Backup" id="{08820B88-E915-4954-9A38-8EFC8FFE1C60}">
          <p14:sldIdLst>
            <p14:sldId id="583"/>
            <p14:sldId id="549"/>
          </p14:sldIdLst>
        </p14:section>
        <p14:section name="Hybrid Connections" id="{0767ECB7-40EE-49A6-9EA9-AA108F16328E}">
          <p14:sldIdLst>
            <p14:sldId id="584"/>
            <p14:sldId id="591"/>
          </p14:sldIdLst>
        </p14:section>
        <p14:section name="Redis Cache" id="{67C9AA16-897A-4372-9B28-19F062CC7E83}">
          <p14:sldIdLst>
            <p14:sldId id="585"/>
            <p14:sldId id="588"/>
            <p14:sldId id="586"/>
            <p14:sldId id="597"/>
            <p14:sldId id="596"/>
          </p14:sldIdLst>
        </p14:section>
        <p14:section name="Application Insights" id="{31F9149E-C170-4E61-8C32-78FBFFDAEC9C}">
          <p14:sldIdLst>
            <p14:sldId id="593"/>
            <p14:sldId id="594"/>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66" autoAdjust="0"/>
    <p:restoredTop sz="77612" autoAdjust="0"/>
  </p:normalViewPr>
  <p:slideViewPr>
    <p:cSldViewPr snapToGrid="0">
      <p:cViewPr varScale="1">
        <p:scale>
          <a:sx n="71" d="100"/>
          <a:sy n="71" d="100"/>
        </p:scale>
        <p:origin x="576" y="44"/>
      </p:cViewPr>
      <p:guideLst/>
    </p:cSldViewPr>
  </p:slideViewPr>
  <p:outlineViewPr>
    <p:cViewPr>
      <p:scale>
        <a:sx n="33" d="100"/>
        <a:sy n="33" d="100"/>
      </p:scale>
      <p:origin x="0" y="-4948"/>
    </p:cViewPr>
  </p:outlineViewPr>
  <p:notesTextViewPr>
    <p:cViewPr>
      <p:scale>
        <a:sx n="3" d="2"/>
        <a:sy n="3" d="2"/>
      </p:scale>
      <p:origin x="0" y="-1008"/>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5/17/2015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1583770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1030825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http://azure.microsoft.com/en-us/documentation/articles/web-sites-staged-publishing/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3441304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2719702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5/17/2015 10:44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243148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2120244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https://coderead.wordpress.com/2011/09/12/sticky-sessions-and-windows-azure</a:t>
            </a:r>
          </a:p>
          <a:p>
            <a:endParaRPr lang="en-US" dirty="0" smtClean="0"/>
          </a:p>
          <a:p>
            <a:r>
              <a:rPr lang="en-US" dirty="0" smtClean="0"/>
              <a:t>Although it is possible to use Sticky Sessions in Azure it’s not a great fit for cloud architecture, for these reasons:</a:t>
            </a:r>
          </a:p>
          <a:p>
            <a:r>
              <a:rPr lang="en-US" dirty="0" smtClean="0"/>
              <a:t>1)</a:t>
            </a:r>
            <a:r>
              <a:rPr lang="en-US" baseline="0" dirty="0" smtClean="0"/>
              <a:t> </a:t>
            </a:r>
            <a:r>
              <a:rPr lang="en-US" dirty="0" smtClean="0"/>
              <a:t>When you provision new instances, only new sessions will be routed to them. Depending on your load balancing logic, new sessions may also still be provisioned on the old instances. This results in it taking a long time (depending on the average length of your session) for load to be evenly distributed across your instances.</a:t>
            </a:r>
          </a:p>
          <a:p>
            <a:r>
              <a:rPr lang="en-US" dirty="0" smtClean="0"/>
              <a:t>2) Cloud solutions should be designed to fail. One of your instances may be removed at any time for patching, or hardware failure. With a sticky session scenario, the clients with a session on this instance will probably have to log in again, or may see an error page, depending on your load balancing logic.</a:t>
            </a:r>
          </a:p>
          <a:p>
            <a:r>
              <a:rPr lang="en-US" smtClean="0"/>
              <a:t>3) Unless </a:t>
            </a:r>
            <a:r>
              <a:rPr lang="en-US" dirty="0" smtClean="0"/>
              <a:t>your load balancer shares state in some way, it’s likely that you’re load balancing with a single instance (single point of failure) and not eligible for the Microsoft SLA.</a:t>
            </a:r>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1030761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http://azure.microsoft.com/en-us/documentation/articles/web-sites-dotnet-session-state-caching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46</a:t>
            </a:fld>
            <a:endParaRPr lang="en-US"/>
          </a:p>
        </p:txBody>
      </p:sp>
    </p:spTree>
    <p:extLst>
      <p:ext uri="{BB962C8B-B14F-4D97-AF65-F5344CB8AC3E}">
        <p14:creationId xmlns:p14="http://schemas.microsoft.com/office/powerpoint/2010/main" val="1349194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48</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5/17/2015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088705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File / New Web Application</a:t>
            </a:r>
          </a:p>
          <a:p>
            <a:pPr marL="228600" indent="-228600">
              <a:buAutoNum type="arabicPeriod"/>
            </a:pPr>
            <a:r>
              <a:rPr lang="en-US" baseline="0" dirty="0" smtClean="0"/>
              <a:t>Show Host In The Cloud dialog</a:t>
            </a:r>
          </a:p>
          <a:p>
            <a:pPr marL="228600" indent="-228600">
              <a:buAutoNum type="arabicPeriod"/>
            </a:pPr>
            <a:r>
              <a:rPr lang="en-US" dirty="0" smtClean="0"/>
              <a:t>Select Empty web site (for quick create)</a:t>
            </a:r>
            <a:endParaRPr lang="en-US" dirty="0"/>
          </a:p>
          <a:p>
            <a:pPr marL="228600" indent="-228600">
              <a:buAutoNum type="arabicPeriod"/>
            </a:pPr>
            <a:r>
              <a:rPr lang="en-US" dirty="0" smtClean="0"/>
              <a:t>Right-click</a:t>
            </a:r>
            <a:r>
              <a:rPr lang="en-US" baseline="0" dirty="0" smtClean="0"/>
              <a:t> project, select Publish</a:t>
            </a:r>
          </a:p>
          <a:p>
            <a:pPr marL="228600" indent="-228600">
              <a:buAutoNum type="arabicPeriod"/>
            </a:pPr>
            <a:r>
              <a:rPr lang="en-US" baseline="0" dirty="0" smtClean="0"/>
              <a:t>Show Web App creation</a:t>
            </a:r>
          </a:p>
          <a:p>
            <a:pPr marL="228600" indent="-228600">
              <a:buAutoNum type="arabicPeriod"/>
            </a:pPr>
            <a:r>
              <a:rPr lang="en-US" baseline="0" dirty="0" smtClean="0"/>
              <a:t>Cancel publish</a:t>
            </a:r>
          </a:p>
          <a:p>
            <a:pPr marL="228600" indent="-228600">
              <a:buAutoNum type="arabicPeriod"/>
            </a:pPr>
            <a:r>
              <a:rPr lang="en-US" baseline="0" dirty="0" smtClean="0"/>
              <a:t>Show Web App in Server Explorer</a:t>
            </a:r>
          </a:p>
          <a:p>
            <a:pPr marL="228600" indent="-228600">
              <a:buAutoNum type="arabicPeriod"/>
            </a:pPr>
            <a:r>
              <a:rPr lang="en-US" baseline="0" dirty="0" smtClean="0"/>
              <a:t>Right-click one Web App and show settings</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1756412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217100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will illustrate an </a:t>
            </a:r>
            <a:r>
              <a:rPr lang="en-US" baseline="0" dirty="0" err="1" smtClean="0"/>
              <a:t>AutoScale</a:t>
            </a:r>
            <a:r>
              <a:rPr lang="en-US" baseline="0" dirty="0" smtClean="0"/>
              <a:t> rule of a Web App.</a:t>
            </a:r>
          </a:p>
          <a:p>
            <a:endParaRPr lang="en-US" baseline="0" dirty="0" smtClean="0"/>
          </a:p>
          <a:p>
            <a:r>
              <a:rPr lang="en-US" baseline="0" dirty="0" smtClean="0"/>
              <a:t>Speaker notes.</a:t>
            </a:r>
          </a:p>
          <a:p>
            <a:endParaRPr lang="en-US" baseline="0" dirty="0" smtClean="0"/>
          </a:p>
          <a:p>
            <a:r>
              <a:rPr lang="en-US" baseline="0" dirty="0" smtClean="0"/>
              <a:t>You will be explaining </a:t>
            </a:r>
            <a:r>
              <a:rPr lang="en-US" baseline="0" dirty="0" err="1" smtClean="0"/>
              <a:t>autoscale</a:t>
            </a:r>
            <a:r>
              <a:rPr lang="en-US" baseline="0" dirty="0" smtClean="0"/>
              <a:t> rule example with CPU as the metric, threshold greater 70% and Duration time of 15 minutes before the first </a:t>
            </a:r>
            <a:r>
              <a:rPr lang="en-US" baseline="0" dirty="0" err="1" smtClean="0"/>
              <a:t>autoscale</a:t>
            </a:r>
            <a:r>
              <a:rPr lang="en-US" baseline="0" dirty="0" smtClean="0"/>
              <a:t> action is performed. This example rule has a Cool down time of 15 minutes before next </a:t>
            </a:r>
            <a:r>
              <a:rPr lang="en-US" baseline="0" dirty="0" err="1" smtClean="0"/>
              <a:t>autoscale</a:t>
            </a:r>
            <a:r>
              <a:rPr lang="en-US" baseline="0" dirty="0" smtClean="0"/>
              <a:t> action is performed if the usage of the CPU continues  to be above the threshold value. </a:t>
            </a:r>
            <a:r>
              <a:rPr lang="en-US" baseline="0" dirty="0" err="1" smtClean="0"/>
              <a:t>Autoscale</a:t>
            </a:r>
            <a:r>
              <a:rPr lang="en-US" baseline="0" dirty="0" smtClean="0"/>
              <a:t> Action will increase number of instances for the Web App by 1 in this example.</a:t>
            </a:r>
          </a:p>
          <a:p>
            <a:endParaRPr lang="en-US" baseline="0" dirty="0" smtClean="0"/>
          </a:p>
          <a:p>
            <a:r>
              <a:rPr lang="en-US" baseline="0" dirty="0" smtClean="0"/>
              <a:t>The </a:t>
            </a:r>
            <a:r>
              <a:rPr lang="en-US" baseline="0" dirty="0" err="1" smtClean="0"/>
              <a:t>AutoScale</a:t>
            </a:r>
            <a:r>
              <a:rPr lang="en-US" baseline="0" dirty="0" smtClean="0"/>
              <a:t> </a:t>
            </a:r>
            <a:r>
              <a:rPr lang="en-US" baseline="0" smtClean="0"/>
              <a:t>rule is best </a:t>
            </a:r>
            <a:r>
              <a:rPr lang="en-US" baseline="0" dirty="0" smtClean="0"/>
              <a:t>demonstrated by following this sequence of transitions.</a:t>
            </a:r>
          </a:p>
          <a:p>
            <a:endParaRPr lang="en-US" baseline="0" dirty="0" smtClean="0"/>
          </a:p>
          <a:p>
            <a:r>
              <a:rPr lang="en-US" baseline="0" dirty="0" smtClean="0"/>
              <a:t>Show traffic increase &lt;click&gt;</a:t>
            </a:r>
          </a:p>
          <a:p>
            <a:r>
              <a:rPr lang="en-US" baseline="0" dirty="0" smtClean="0"/>
              <a:t>Show CPU usage spike above 70% &lt;click&gt;</a:t>
            </a:r>
          </a:p>
          <a:p>
            <a:r>
              <a:rPr lang="en-US" baseline="0" dirty="0" smtClean="0"/>
              <a:t>Show with timer 15 minutes of Duration&lt;click&gt;</a:t>
            </a:r>
          </a:p>
          <a:p>
            <a:r>
              <a:rPr lang="en-US" baseline="0" dirty="0" smtClean="0"/>
              <a:t>Show a new instance of Web App is being provisioned &lt;click&gt;</a:t>
            </a:r>
          </a:p>
          <a:p>
            <a:r>
              <a:rPr lang="en-US" baseline="0" dirty="0" smtClean="0"/>
              <a:t>Show with timer 15 minutes of Cool down time &lt;click&gt;</a:t>
            </a:r>
          </a:p>
          <a:p>
            <a:r>
              <a:rPr lang="en-US" baseline="0" dirty="0" smtClean="0"/>
              <a:t>Show another instance of Web App being provisioned&lt;click&gt;</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1813896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9496292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30.png"/><Relationship Id="rId4" Type="http://schemas.openxmlformats.org/officeDocument/2006/relationships/image" Target="../media/image29.emf"/></Relationships>
</file>

<file path=ppt/slides/_rels/slide11.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1.emf"/><Relationship Id="rId7" Type="http://schemas.openxmlformats.org/officeDocument/2006/relationships/image" Target="../media/image34.emf"/><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33.emf"/><Relationship Id="rId5" Type="http://schemas.openxmlformats.org/officeDocument/2006/relationships/image" Target="../media/image29.emf"/><Relationship Id="rId4" Type="http://schemas.openxmlformats.org/officeDocument/2006/relationships/image" Target="../media/image32.emf"/><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19.png"/><Relationship Id="rId3" Type="http://schemas.openxmlformats.org/officeDocument/2006/relationships/image" Target="../media/image13.emf"/><Relationship Id="rId7" Type="http://schemas.openxmlformats.org/officeDocument/2006/relationships/image" Target="../media/image25.emf"/><Relationship Id="rId12" Type="http://schemas.openxmlformats.org/officeDocument/2006/relationships/image" Target="../media/image18.emf"/><Relationship Id="rId2" Type="http://schemas.openxmlformats.org/officeDocument/2006/relationships/image" Target="../media/image40.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23.emf"/><Relationship Id="rId5" Type="http://schemas.openxmlformats.org/officeDocument/2006/relationships/image" Target="../media/image16.emf"/><Relationship Id="rId15" Type="http://schemas.openxmlformats.org/officeDocument/2006/relationships/image" Target="../media/image22.emf"/><Relationship Id="rId10" Type="http://schemas.openxmlformats.org/officeDocument/2006/relationships/image" Target="../media/image20.emf"/><Relationship Id="rId4" Type="http://schemas.openxmlformats.org/officeDocument/2006/relationships/image" Target="../media/image15.emf"/><Relationship Id="rId9" Type="http://schemas.openxmlformats.org/officeDocument/2006/relationships/image" Target="../media/image17.emf"/><Relationship Id="rId14" Type="http://schemas.openxmlformats.org/officeDocument/2006/relationships/image" Target="../media/image21.emf"/></Relationships>
</file>

<file path=ppt/slides/_rels/slide16.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2.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1.emf"/><Relationship Id="rId2" Type="http://schemas.openxmlformats.org/officeDocument/2006/relationships/image" Target="../media/image40.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18.emf"/><Relationship Id="rId4" Type="http://schemas.openxmlformats.org/officeDocument/2006/relationships/image" Target="../media/image15.emf"/><Relationship Id="rId9" Type="http://schemas.openxmlformats.org/officeDocument/2006/relationships/image" Target="../media/image23.emf"/><Relationship Id="rId14" Type="http://schemas.openxmlformats.org/officeDocument/2006/relationships/image" Target="../media/image25.emf"/></Relationships>
</file>

<file path=ppt/slides/_rels/slide17.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23.emf"/><Relationship Id="rId3" Type="http://schemas.openxmlformats.org/officeDocument/2006/relationships/image" Target="../media/image25.emf"/><Relationship Id="rId7" Type="http://schemas.openxmlformats.org/officeDocument/2006/relationships/image" Target="../media/image15.emf"/><Relationship Id="rId12" Type="http://schemas.openxmlformats.org/officeDocument/2006/relationships/image" Target="../media/image20.emf"/><Relationship Id="rId2" Type="http://schemas.openxmlformats.org/officeDocument/2006/relationships/image" Target="../media/image14.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3.emf"/><Relationship Id="rId11" Type="http://schemas.openxmlformats.org/officeDocument/2006/relationships/image" Target="../media/image19.png"/><Relationship Id="rId5" Type="http://schemas.openxmlformats.org/officeDocument/2006/relationships/image" Target="../media/image40.emf"/><Relationship Id="rId15" Type="http://schemas.openxmlformats.org/officeDocument/2006/relationships/image" Target="../media/image22.emf"/><Relationship Id="rId10" Type="http://schemas.openxmlformats.org/officeDocument/2006/relationships/image" Target="../media/image18.emf"/><Relationship Id="rId4" Type="http://schemas.openxmlformats.org/officeDocument/2006/relationships/image" Target="../media/image26.emf"/><Relationship Id="rId9" Type="http://schemas.openxmlformats.org/officeDocument/2006/relationships/image" Target="../media/image17.emf"/><Relationship Id="rId14" Type="http://schemas.openxmlformats.org/officeDocument/2006/relationships/image" Target="../media/image2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18.emf"/><Relationship Id="rId3" Type="http://schemas.openxmlformats.org/officeDocument/2006/relationships/image" Target="../media/image40.emf"/><Relationship Id="rId7" Type="http://schemas.openxmlformats.org/officeDocument/2006/relationships/image" Target="../media/image14.emf"/><Relationship Id="rId12" Type="http://schemas.openxmlformats.org/officeDocument/2006/relationships/image" Target="../media/image23.emf"/><Relationship Id="rId17" Type="http://schemas.openxmlformats.org/officeDocument/2006/relationships/image" Target="../media/image24.emf"/><Relationship Id="rId2" Type="http://schemas.openxmlformats.org/officeDocument/2006/relationships/notesSlide" Target="../notesSlides/notesSlide8.xml"/><Relationship Id="rId16" Type="http://schemas.openxmlformats.org/officeDocument/2006/relationships/image" Target="../media/image22.emf"/><Relationship Id="rId1" Type="http://schemas.openxmlformats.org/officeDocument/2006/relationships/slideLayout" Target="../slideLayouts/slideLayout5.xml"/><Relationship Id="rId6" Type="http://schemas.openxmlformats.org/officeDocument/2006/relationships/image" Target="../media/image16.emf"/><Relationship Id="rId11" Type="http://schemas.openxmlformats.org/officeDocument/2006/relationships/image" Target="../media/image20.emf"/><Relationship Id="rId5" Type="http://schemas.openxmlformats.org/officeDocument/2006/relationships/image" Target="../media/image15.emf"/><Relationship Id="rId15" Type="http://schemas.openxmlformats.org/officeDocument/2006/relationships/image" Target="../media/image21.emf"/><Relationship Id="rId10" Type="http://schemas.openxmlformats.org/officeDocument/2006/relationships/image" Target="../media/image17.emf"/><Relationship Id="rId4" Type="http://schemas.openxmlformats.org/officeDocument/2006/relationships/image" Target="../media/image13.emf"/><Relationship Id="rId9" Type="http://schemas.openxmlformats.org/officeDocument/2006/relationships/image" Target="../media/image26.emf"/><Relationship Id="rId1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21.emf"/><Relationship Id="rId3" Type="http://schemas.openxmlformats.org/officeDocument/2006/relationships/image" Target="../media/image40.emf"/><Relationship Id="rId7" Type="http://schemas.openxmlformats.org/officeDocument/2006/relationships/image" Target="../media/image14.emf"/><Relationship Id="rId12" Type="http://schemas.openxmlformats.org/officeDocument/2006/relationships/image" Target="../media/image19.png"/><Relationship Id="rId17" Type="http://schemas.openxmlformats.org/officeDocument/2006/relationships/image" Target="../media/image24.emf"/><Relationship Id="rId2" Type="http://schemas.openxmlformats.org/officeDocument/2006/relationships/notesSlide" Target="../notesSlides/notesSlide9.xml"/><Relationship Id="rId16" Type="http://schemas.openxmlformats.org/officeDocument/2006/relationships/image" Target="../media/image26.emf"/><Relationship Id="rId1" Type="http://schemas.openxmlformats.org/officeDocument/2006/relationships/slideLayout" Target="../slideLayouts/slideLayout5.xml"/><Relationship Id="rId6" Type="http://schemas.openxmlformats.org/officeDocument/2006/relationships/image" Target="../media/image16.emf"/><Relationship Id="rId11" Type="http://schemas.openxmlformats.org/officeDocument/2006/relationships/image" Target="../media/image18.emf"/><Relationship Id="rId5" Type="http://schemas.openxmlformats.org/officeDocument/2006/relationships/image" Target="../media/image15.emf"/><Relationship Id="rId15" Type="http://schemas.openxmlformats.org/officeDocument/2006/relationships/image" Target="../media/image25.emf"/><Relationship Id="rId10" Type="http://schemas.openxmlformats.org/officeDocument/2006/relationships/image" Target="../media/image23.emf"/><Relationship Id="rId4" Type="http://schemas.openxmlformats.org/officeDocument/2006/relationships/image" Target="../media/image13.emf"/><Relationship Id="rId9" Type="http://schemas.openxmlformats.org/officeDocument/2006/relationships/image" Target="../media/image20.emf"/><Relationship Id="rId14" Type="http://schemas.openxmlformats.org/officeDocument/2006/relationships/image" Target="../media/image22.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41.emf"/></Relationships>
</file>

<file path=ppt/slides/_rels/slide25.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1.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41.emf"/><Relationship Id="rId17" Type="http://schemas.openxmlformats.org/officeDocument/2006/relationships/image" Target="../media/image24.emf"/><Relationship Id="rId2" Type="http://schemas.openxmlformats.org/officeDocument/2006/relationships/image" Target="../media/image40.emf"/><Relationship Id="rId16" Type="http://schemas.openxmlformats.org/officeDocument/2006/relationships/image" Target="../media/image26.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6.emf"/><Relationship Id="rId15" Type="http://schemas.openxmlformats.org/officeDocument/2006/relationships/image" Target="../media/image25.emf"/><Relationship Id="rId10" Type="http://schemas.openxmlformats.org/officeDocument/2006/relationships/image" Target="../media/image18.emf"/><Relationship Id="rId4" Type="http://schemas.openxmlformats.org/officeDocument/2006/relationships/image" Target="../media/image15.emf"/><Relationship Id="rId9" Type="http://schemas.openxmlformats.org/officeDocument/2006/relationships/image" Target="../media/image23.emf"/><Relationship Id="rId14" Type="http://schemas.openxmlformats.org/officeDocument/2006/relationships/image" Target="../media/image22.emf"/></Relationships>
</file>

<file path=ppt/slides/_rels/slide26.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8.emf"/><Relationship Id="rId18" Type="http://schemas.openxmlformats.org/officeDocument/2006/relationships/image" Target="../media/image43.emf"/><Relationship Id="rId3" Type="http://schemas.openxmlformats.org/officeDocument/2006/relationships/image" Target="../media/image16.emf"/><Relationship Id="rId7" Type="http://schemas.openxmlformats.org/officeDocument/2006/relationships/image" Target="../media/image40.emf"/><Relationship Id="rId12" Type="http://schemas.openxmlformats.org/officeDocument/2006/relationships/image" Target="../media/image23.emf"/><Relationship Id="rId17" Type="http://schemas.openxmlformats.org/officeDocument/2006/relationships/image" Target="../media/image22.emf"/><Relationship Id="rId2" Type="http://schemas.openxmlformats.org/officeDocument/2006/relationships/image" Target="../media/image42.emf"/><Relationship Id="rId16" Type="http://schemas.openxmlformats.org/officeDocument/2006/relationships/image" Target="../media/image21.emf"/><Relationship Id="rId20"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26.emf"/><Relationship Id="rId11" Type="http://schemas.openxmlformats.org/officeDocument/2006/relationships/image" Target="../media/image20.emf"/><Relationship Id="rId5" Type="http://schemas.openxmlformats.org/officeDocument/2006/relationships/image" Target="../media/image25.emf"/><Relationship Id="rId15" Type="http://schemas.openxmlformats.org/officeDocument/2006/relationships/image" Target="../media/image41.emf"/><Relationship Id="rId10" Type="http://schemas.openxmlformats.org/officeDocument/2006/relationships/image" Target="../media/image17.emf"/><Relationship Id="rId19" Type="http://schemas.openxmlformats.org/officeDocument/2006/relationships/image" Target="../media/image44.emf"/><Relationship Id="rId4" Type="http://schemas.openxmlformats.org/officeDocument/2006/relationships/image" Target="../media/image14.emf"/><Relationship Id="rId9" Type="http://schemas.openxmlformats.org/officeDocument/2006/relationships/image" Target="../media/image15.emf"/><Relationship Id="rId14"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23.emf"/><Relationship Id="rId18" Type="http://schemas.openxmlformats.org/officeDocument/2006/relationships/image" Target="../media/image47.emf"/><Relationship Id="rId3" Type="http://schemas.openxmlformats.org/officeDocument/2006/relationships/image" Target="../media/image25.emf"/><Relationship Id="rId21" Type="http://schemas.openxmlformats.org/officeDocument/2006/relationships/image" Target="../media/image44.emf"/><Relationship Id="rId7" Type="http://schemas.openxmlformats.org/officeDocument/2006/relationships/image" Target="../media/image45.emf"/><Relationship Id="rId12" Type="http://schemas.openxmlformats.org/officeDocument/2006/relationships/image" Target="../media/image20.emf"/><Relationship Id="rId17" Type="http://schemas.openxmlformats.org/officeDocument/2006/relationships/image" Target="../media/image22.emf"/><Relationship Id="rId2" Type="http://schemas.openxmlformats.org/officeDocument/2006/relationships/image" Target="../media/image42.emf"/><Relationship Id="rId16" Type="http://schemas.openxmlformats.org/officeDocument/2006/relationships/image" Target="../media/image21.emf"/><Relationship Id="rId20" Type="http://schemas.openxmlformats.org/officeDocument/2006/relationships/image" Target="../media/image43.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7.emf"/><Relationship Id="rId5" Type="http://schemas.openxmlformats.org/officeDocument/2006/relationships/image" Target="../media/image13.emf"/><Relationship Id="rId15" Type="http://schemas.openxmlformats.org/officeDocument/2006/relationships/image" Target="../media/image19.png"/><Relationship Id="rId10" Type="http://schemas.openxmlformats.org/officeDocument/2006/relationships/image" Target="../media/image40.emf"/><Relationship Id="rId19" Type="http://schemas.openxmlformats.org/officeDocument/2006/relationships/image" Target="../media/image48.emf"/><Relationship Id="rId4" Type="http://schemas.openxmlformats.org/officeDocument/2006/relationships/image" Target="../media/image26.emf"/><Relationship Id="rId9" Type="http://schemas.openxmlformats.org/officeDocument/2006/relationships/image" Target="../media/image46.emf"/><Relationship Id="rId14" Type="http://schemas.openxmlformats.org/officeDocument/2006/relationships/image" Target="../media/image18.emf"/><Relationship Id="rId22" Type="http://schemas.openxmlformats.org/officeDocument/2006/relationships/image" Target="../media/image24.emf"/></Relationships>
</file>

<file path=ppt/slides/_rels/slide28.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18.emf"/><Relationship Id="rId18" Type="http://schemas.openxmlformats.org/officeDocument/2006/relationships/image" Target="../media/image48.emf"/><Relationship Id="rId3" Type="http://schemas.openxmlformats.org/officeDocument/2006/relationships/image" Target="../media/image42.emf"/><Relationship Id="rId7" Type="http://schemas.openxmlformats.org/officeDocument/2006/relationships/image" Target="../media/image26.emf"/><Relationship Id="rId12" Type="http://schemas.openxmlformats.org/officeDocument/2006/relationships/image" Target="../media/image23.emf"/><Relationship Id="rId17" Type="http://schemas.openxmlformats.org/officeDocument/2006/relationships/image" Target="../media/image47.emf"/><Relationship Id="rId2" Type="http://schemas.openxmlformats.org/officeDocument/2006/relationships/image" Target="../media/image13.emf"/><Relationship Id="rId16" Type="http://schemas.openxmlformats.org/officeDocument/2006/relationships/image" Target="../media/image22.emf"/><Relationship Id="rId20"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46.emf"/><Relationship Id="rId11" Type="http://schemas.openxmlformats.org/officeDocument/2006/relationships/image" Target="../media/image20.emf"/><Relationship Id="rId5" Type="http://schemas.openxmlformats.org/officeDocument/2006/relationships/image" Target="../media/image45.emf"/><Relationship Id="rId15" Type="http://schemas.openxmlformats.org/officeDocument/2006/relationships/image" Target="../media/image21.emf"/><Relationship Id="rId10" Type="http://schemas.openxmlformats.org/officeDocument/2006/relationships/image" Target="../media/image17.emf"/><Relationship Id="rId19" Type="http://schemas.openxmlformats.org/officeDocument/2006/relationships/image" Target="../media/image43.emf"/><Relationship Id="rId4" Type="http://schemas.openxmlformats.org/officeDocument/2006/relationships/image" Target="../media/image14.emf"/><Relationship Id="rId9" Type="http://schemas.openxmlformats.org/officeDocument/2006/relationships/image" Target="../media/image40.emf"/><Relationship Id="rId14"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52.jpe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32.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41.emf"/><Relationship Id="rId18" Type="http://schemas.openxmlformats.org/officeDocument/2006/relationships/image" Target="../media/image25.emf"/><Relationship Id="rId3" Type="http://schemas.openxmlformats.org/officeDocument/2006/relationships/image" Target="../media/image40.emf"/><Relationship Id="rId21" Type="http://schemas.openxmlformats.org/officeDocument/2006/relationships/image" Target="../media/image61.emf"/><Relationship Id="rId7" Type="http://schemas.openxmlformats.org/officeDocument/2006/relationships/image" Target="../media/image14.emf"/><Relationship Id="rId12" Type="http://schemas.openxmlformats.org/officeDocument/2006/relationships/image" Target="../media/image19.png"/><Relationship Id="rId17" Type="http://schemas.openxmlformats.org/officeDocument/2006/relationships/image" Target="../media/image59.emf"/><Relationship Id="rId2" Type="http://schemas.openxmlformats.org/officeDocument/2006/relationships/image" Target="../media/image57.emf"/><Relationship Id="rId16" Type="http://schemas.openxmlformats.org/officeDocument/2006/relationships/image" Target="../media/image58.emf"/><Relationship Id="rId20" Type="http://schemas.openxmlformats.org/officeDocument/2006/relationships/image" Target="../media/image60.emf"/><Relationship Id="rId1" Type="http://schemas.openxmlformats.org/officeDocument/2006/relationships/slideLayout" Target="../slideLayouts/slideLayout5.xml"/><Relationship Id="rId6" Type="http://schemas.openxmlformats.org/officeDocument/2006/relationships/image" Target="../media/image16.emf"/><Relationship Id="rId11" Type="http://schemas.openxmlformats.org/officeDocument/2006/relationships/image" Target="../media/image18.emf"/><Relationship Id="rId5" Type="http://schemas.openxmlformats.org/officeDocument/2006/relationships/image" Target="../media/image15.emf"/><Relationship Id="rId15" Type="http://schemas.openxmlformats.org/officeDocument/2006/relationships/image" Target="../media/image22.emf"/><Relationship Id="rId23" Type="http://schemas.openxmlformats.org/officeDocument/2006/relationships/image" Target="../media/image24.emf"/><Relationship Id="rId10" Type="http://schemas.openxmlformats.org/officeDocument/2006/relationships/image" Target="../media/image23.emf"/><Relationship Id="rId19" Type="http://schemas.openxmlformats.org/officeDocument/2006/relationships/image" Target="../media/image26.emf"/><Relationship Id="rId4" Type="http://schemas.openxmlformats.org/officeDocument/2006/relationships/image" Target="../media/image13.emf"/><Relationship Id="rId9" Type="http://schemas.openxmlformats.org/officeDocument/2006/relationships/image" Target="../media/image20.emf"/><Relationship Id="rId14" Type="http://schemas.openxmlformats.org/officeDocument/2006/relationships/image" Target="../media/image21.emf"/><Relationship Id="rId22" Type="http://schemas.openxmlformats.org/officeDocument/2006/relationships/image" Target="../media/image62.emf"/></Relationships>
</file>

<file path=ppt/slides/_rels/slide33.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9.png"/><Relationship Id="rId18" Type="http://schemas.openxmlformats.org/officeDocument/2006/relationships/image" Target="../media/image26.emf"/><Relationship Id="rId26" Type="http://schemas.openxmlformats.org/officeDocument/2006/relationships/image" Target="../media/image24.emf"/><Relationship Id="rId3" Type="http://schemas.openxmlformats.org/officeDocument/2006/relationships/image" Target="../media/image63.emf"/><Relationship Id="rId21" Type="http://schemas.openxmlformats.org/officeDocument/2006/relationships/image" Target="../media/image61.emf"/><Relationship Id="rId7" Type="http://schemas.openxmlformats.org/officeDocument/2006/relationships/image" Target="../media/image59.emf"/><Relationship Id="rId12" Type="http://schemas.openxmlformats.org/officeDocument/2006/relationships/image" Target="../media/image18.emf"/><Relationship Id="rId17" Type="http://schemas.openxmlformats.org/officeDocument/2006/relationships/image" Target="../media/image25.emf"/><Relationship Id="rId25" Type="http://schemas.openxmlformats.org/officeDocument/2006/relationships/image" Target="../media/image67.emf"/><Relationship Id="rId2" Type="http://schemas.openxmlformats.org/officeDocument/2006/relationships/image" Target="../media/image40.emf"/><Relationship Id="rId16" Type="http://schemas.openxmlformats.org/officeDocument/2006/relationships/image" Target="../media/image58.emf"/><Relationship Id="rId20" Type="http://schemas.openxmlformats.org/officeDocument/2006/relationships/image" Target="../media/image60.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23.emf"/><Relationship Id="rId24" Type="http://schemas.openxmlformats.org/officeDocument/2006/relationships/image" Target="../media/image66.emf"/><Relationship Id="rId5" Type="http://schemas.openxmlformats.org/officeDocument/2006/relationships/image" Target="../media/image20.emf"/><Relationship Id="rId15" Type="http://schemas.openxmlformats.org/officeDocument/2006/relationships/image" Target="../media/image22.emf"/><Relationship Id="rId23" Type="http://schemas.openxmlformats.org/officeDocument/2006/relationships/image" Target="../media/image65.emf"/><Relationship Id="rId10" Type="http://schemas.openxmlformats.org/officeDocument/2006/relationships/image" Target="../media/image17.emf"/><Relationship Id="rId19" Type="http://schemas.openxmlformats.org/officeDocument/2006/relationships/image" Target="../media/image64.emf"/><Relationship Id="rId4" Type="http://schemas.openxmlformats.org/officeDocument/2006/relationships/image" Target="../media/image57.emf"/><Relationship Id="rId9" Type="http://schemas.openxmlformats.org/officeDocument/2006/relationships/image" Target="../media/image15.emf"/><Relationship Id="rId14" Type="http://schemas.openxmlformats.org/officeDocument/2006/relationships/image" Target="../media/image21.emf"/><Relationship Id="rId22" Type="http://schemas.openxmlformats.org/officeDocument/2006/relationships/image" Target="../media/image62.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2.emf"/><Relationship Id="rId4" Type="http://schemas.openxmlformats.org/officeDocument/2006/relationships/image" Target="../media/image1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emf"/><Relationship Id="rId7" Type="http://schemas.openxmlformats.org/officeDocument/2006/relationships/image" Target="../media/image76.png"/><Relationship Id="rId2" Type="http://schemas.openxmlformats.org/officeDocument/2006/relationships/image" Target="../media/image28.emf"/><Relationship Id="rId1" Type="http://schemas.openxmlformats.org/officeDocument/2006/relationships/slideLayout" Target="../slideLayouts/slideLayout21.xml"/><Relationship Id="rId6" Type="http://schemas.openxmlformats.org/officeDocument/2006/relationships/image" Target="../media/image75.png"/><Relationship Id="rId5" Type="http://schemas.openxmlformats.org/officeDocument/2006/relationships/image" Target="../media/image74.emf"/><Relationship Id="rId4" Type="http://schemas.openxmlformats.org/officeDocument/2006/relationships/image" Target="../media/image7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28.xml"/><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2" Type="http://schemas.openxmlformats.org/officeDocument/2006/relationships/image" Target="../media/image13.emf"/><Relationship Id="rId1" Type="http://schemas.openxmlformats.org/officeDocument/2006/relationships/slideLayout" Target="../slideLayouts/slideLayout5.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 Id="rId14" Type="http://schemas.openxmlformats.org/officeDocument/2006/relationships/image" Target="../media/image2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 </a:t>
            </a:r>
            <a:r>
              <a:rPr lang="en-US"/>
              <a:t>Service </a:t>
            </a:r>
            <a:r>
              <a:rPr lang="en-US" smtClean="0"/>
              <a:t>Web </a:t>
            </a:r>
            <a:r>
              <a:rPr lang="en-US" dirty="0"/>
              <a:t>Apps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Deployment</a:t>
            </a:r>
            <a:endParaRPr lang="en-US" dirty="0"/>
          </a:p>
        </p:txBody>
      </p:sp>
      <p:pic>
        <p:nvPicPr>
          <p:cNvPr id="26" name="Picture 25"/>
          <p:cNvPicPr>
            <a:picLocks noChangeAspect="1"/>
          </p:cNvPicPr>
          <p:nvPr/>
        </p:nvPicPr>
        <p:blipFill>
          <a:blip r:embed="rId3">
            <a:biLevel thresh="25000"/>
          </a:blip>
          <a:stretch>
            <a:fillRect/>
          </a:stretch>
        </p:blipFill>
        <p:spPr>
          <a:xfrm>
            <a:off x="1330655" y="2370032"/>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1368786" y="4719581"/>
            <a:ext cx="877161" cy="871427"/>
          </a:xfrm>
          <a:prstGeom prst="rect">
            <a:avLst/>
          </a:prstGeom>
        </p:spPr>
      </p:pic>
      <p:sp>
        <p:nvSpPr>
          <p:cNvPr id="29" name="TextBox 28"/>
          <p:cNvSpPr txBox="1"/>
          <p:nvPr/>
        </p:nvSpPr>
        <p:spPr>
          <a:xfrm>
            <a:off x="1160387" y="2000700"/>
            <a:ext cx="1861806" cy="369332"/>
          </a:xfrm>
          <a:prstGeom prst="rect">
            <a:avLst/>
          </a:prstGeom>
          <a:noFill/>
        </p:spPr>
        <p:txBody>
          <a:bodyPr wrap="square" rtlCol="0">
            <a:spAutoFit/>
          </a:bodyPr>
          <a:lstStyle/>
          <a:p>
            <a:pPr algn="ctr" defTabSz="896386">
              <a:defRPr/>
            </a:pPr>
            <a:r>
              <a:rPr lang="en-US" kern="0" dirty="0" smtClean="0">
                <a:solidFill>
                  <a:schemeClr val="bg1"/>
                </a:solidFill>
              </a:rPr>
              <a:t>Production Slot</a:t>
            </a:r>
            <a:endParaRPr lang="en-US" kern="0" dirty="0">
              <a:solidFill>
                <a:schemeClr val="bg1"/>
              </a:solidFill>
            </a:endParaRPr>
          </a:p>
        </p:txBody>
      </p:sp>
      <p:sp>
        <p:nvSpPr>
          <p:cNvPr id="30" name="TextBox 29"/>
          <p:cNvSpPr txBox="1"/>
          <p:nvPr/>
        </p:nvSpPr>
        <p:spPr>
          <a:xfrm>
            <a:off x="4110181" y="5534888"/>
            <a:ext cx="3639127" cy="369332"/>
          </a:xfrm>
          <a:prstGeom prst="rect">
            <a:avLst/>
          </a:prstGeom>
          <a:noFill/>
        </p:spPr>
        <p:txBody>
          <a:bodyPr wrap="square" rtlCol="0">
            <a:spAutoFit/>
          </a:bodyPr>
          <a:lstStyle/>
          <a:p>
            <a:pPr algn="ctr" defTabSz="896386">
              <a:defRPr/>
            </a:pPr>
            <a:r>
              <a:rPr lang="en-US" kern="0" dirty="0" smtClean="0">
                <a:solidFill>
                  <a:schemeClr val="bg1"/>
                </a:solidFill>
              </a:rPr>
              <a:t>Source Control / Code Repo  </a:t>
            </a:r>
            <a:endParaRPr lang="en-US" kern="0" dirty="0">
              <a:solidFill>
                <a:schemeClr val="bg1"/>
              </a:solidFill>
            </a:endParaRPr>
          </a:p>
        </p:txBody>
      </p:sp>
      <p:cxnSp>
        <p:nvCxnSpPr>
          <p:cNvPr id="31" name="Straight Connector 30"/>
          <p:cNvCxnSpPr/>
          <p:nvPr/>
        </p:nvCxnSpPr>
        <p:spPr>
          <a:xfrm>
            <a:off x="1769235" y="3398983"/>
            <a:ext cx="1" cy="1030724"/>
          </a:xfrm>
          <a:prstGeom prst="line">
            <a:avLst/>
          </a:prstGeom>
          <a:noFill/>
          <a:ln w="28575" cap="flat" cmpd="sng" algn="ctr">
            <a:solidFill>
              <a:srgbClr val="FFFFFF"/>
            </a:solidFill>
            <a:prstDash val="solid"/>
            <a:miter lim="800000"/>
            <a:headEnd type="triangle"/>
            <a:tailEnd type="triangle"/>
          </a:ln>
          <a:effectLst/>
        </p:spPr>
      </p:cxnSp>
      <p:sp>
        <p:nvSpPr>
          <p:cNvPr id="35" name="TextBox 34"/>
          <p:cNvSpPr txBox="1"/>
          <p:nvPr/>
        </p:nvSpPr>
        <p:spPr>
          <a:xfrm>
            <a:off x="1095732" y="5534888"/>
            <a:ext cx="1861806" cy="369332"/>
          </a:xfrm>
          <a:prstGeom prst="rect">
            <a:avLst/>
          </a:prstGeom>
          <a:noFill/>
        </p:spPr>
        <p:txBody>
          <a:bodyPr wrap="square" rtlCol="0">
            <a:spAutoFit/>
          </a:bodyPr>
          <a:lstStyle/>
          <a:p>
            <a:pPr algn="ctr" defTabSz="896386">
              <a:defRPr/>
            </a:pPr>
            <a:r>
              <a:rPr lang="en-US" kern="0" dirty="0" smtClean="0">
                <a:solidFill>
                  <a:schemeClr val="bg1"/>
                </a:solidFill>
              </a:rPr>
              <a:t>Staging Slot</a:t>
            </a:r>
            <a:endParaRPr lang="en-US" kern="0" dirty="0">
              <a:solidFill>
                <a:schemeClr val="bg1"/>
              </a:solidFill>
            </a:endParaRPr>
          </a:p>
        </p:txBody>
      </p:sp>
      <p:pic>
        <p:nvPicPr>
          <p:cNvPr id="39" name="Picture 38"/>
          <p:cNvPicPr>
            <a:picLocks noChangeAspect="1"/>
          </p:cNvPicPr>
          <p:nvPr/>
        </p:nvPicPr>
        <p:blipFill>
          <a:blip r:embed="rId4">
            <a:biLevel thresh="25000"/>
          </a:blip>
          <a:stretch>
            <a:fillRect/>
          </a:stretch>
        </p:blipFill>
        <p:spPr>
          <a:xfrm>
            <a:off x="5376665" y="4724646"/>
            <a:ext cx="831219" cy="825785"/>
          </a:xfrm>
          <a:prstGeom prst="rect">
            <a:avLst/>
          </a:prstGeom>
        </p:spPr>
      </p:pic>
      <p:sp>
        <p:nvSpPr>
          <p:cNvPr id="40" name="TextBox 39"/>
          <p:cNvSpPr txBox="1"/>
          <p:nvPr/>
        </p:nvSpPr>
        <p:spPr>
          <a:xfrm>
            <a:off x="7759526" y="4698729"/>
            <a:ext cx="1861806" cy="369332"/>
          </a:xfrm>
          <a:prstGeom prst="rect">
            <a:avLst/>
          </a:prstGeom>
          <a:noFill/>
        </p:spPr>
        <p:txBody>
          <a:bodyPr wrap="square" rtlCol="0">
            <a:spAutoFit/>
          </a:bodyPr>
          <a:lstStyle/>
          <a:p>
            <a:pPr algn="ctr" defTabSz="896386">
              <a:defRPr/>
            </a:pPr>
            <a:r>
              <a:rPr lang="en-US" kern="0" dirty="0" smtClean="0">
                <a:solidFill>
                  <a:schemeClr val="bg1"/>
                </a:solidFill>
              </a:rPr>
              <a:t>Commits </a:t>
            </a:r>
            <a:endParaRPr lang="en-US" kern="0" dirty="0">
              <a:solidFill>
                <a:schemeClr val="bg1"/>
              </a:solidFill>
            </a:endParaRPr>
          </a:p>
        </p:txBody>
      </p:sp>
      <p:pic>
        <p:nvPicPr>
          <p:cNvPr id="11" name="Picture 10"/>
          <p:cNvPicPr>
            <a:picLocks noChangeAspect="1"/>
          </p:cNvPicPr>
          <p:nvPr/>
        </p:nvPicPr>
        <p:blipFill>
          <a:blip r:embed="rId5"/>
          <a:stretch>
            <a:fillRect/>
          </a:stretch>
        </p:blipFill>
        <p:spPr>
          <a:xfrm>
            <a:off x="9926553" y="4646272"/>
            <a:ext cx="990651" cy="901746"/>
          </a:xfrm>
          <a:prstGeom prst="rect">
            <a:avLst/>
          </a:prstGeom>
        </p:spPr>
      </p:pic>
      <p:cxnSp>
        <p:nvCxnSpPr>
          <p:cNvPr id="43" name="Straight Connector 42"/>
          <p:cNvCxnSpPr/>
          <p:nvPr/>
        </p:nvCxnSpPr>
        <p:spPr>
          <a:xfrm>
            <a:off x="6313854" y="5153557"/>
            <a:ext cx="3468881" cy="22141"/>
          </a:xfrm>
          <a:prstGeom prst="line">
            <a:avLst/>
          </a:prstGeom>
          <a:noFill/>
          <a:ln w="28575" cap="flat" cmpd="sng" algn="ctr">
            <a:solidFill>
              <a:srgbClr val="FFFFFF"/>
            </a:solidFill>
            <a:prstDash val="solid"/>
            <a:miter lim="800000"/>
            <a:headEnd type="triangle"/>
          </a:ln>
          <a:effectLst/>
        </p:spPr>
      </p:cxnSp>
      <p:sp>
        <p:nvSpPr>
          <p:cNvPr id="17" name="Rectangle 16"/>
          <p:cNvSpPr/>
          <p:nvPr/>
        </p:nvSpPr>
        <p:spPr>
          <a:xfrm>
            <a:off x="5306144" y="1908367"/>
            <a:ext cx="5621219" cy="461665"/>
          </a:xfrm>
          <a:prstGeom prst="rect">
            <a:avLst/>
          </a:prstGeom>
        </p:spPr>
        <p:txBody>
          <a:bodyPr wrap="none">
            <a:spAutoFit/>
          </a:bodyPr>
          <a:lstStyle/>
          <a:p>
            <a:pPr algn="r"/>
            <a:r>
              <a:rPr lang="en-US" sz="2400" dirty="0">
                <a:solidFill>
                  <a:schemeClr val="bg1"/>
                </a:solidFill>
              </a:rPr>
              <a:t>Agility through Continuous Deployment</a:t>
            </a:r>
          </a:p>
        </p:txBody>
      </p:sp>
      <p:sp>
        <p:nvSpPr>
          <p:cNvPr id="50" name="TextBox 49"/>
          <p:cNvSpPr txBox="1"/>
          <p:nvPr/>
        </p:nvSpPr>
        <p:spPr>
          <a:xfrm>
            <a:off x="1487385" y="3707138"/>
            <a:ext cx="1861806" cy="369332"/>
          </a:xfrm>
          <a:prstGeom prst="rect">
            <a:avLst/>
          </a:prstGeom>
          <a:noFill/>
        </p:spPr>
        <p:txBody>
          <a:bodyPr wrap="square" rtlCol="0">
            <a:spAutoFit/>
          </a:bodyPr>
          <a:lstStyle/>
          <a:p>
            <a:pPr algn="ctr" defTabSz="896386">
              <a:defRPr/>
            </a:pPr>
            <a:r>
              <a:rPr lang="en-US" kern="0" dirty="0" smtClean="0">
                <a:solidFill>
                  <a:schemeClr val="bg1"/>
                </a:solidFill>
              </a:rPr>
              <a:t>Auto-Swap </a:t>
            </a:r>
            <a:endParaRPr lang="en-US" kern="0" dirty="0">
              <a:solidFill>
                <a:schemeClr val="bg1"/>
              </a:solidFill>
            </a:endParaRPr>
          </a:p>
        </p:txBody>
      </p:sp>
      <p:sp>
        <p:nvSpPr>
          <p:cNvPr id="51" name="TextBox 50"/>
          <p:cNvSpPr txBox="1"/>
          <p:nvPr/>
        </p:nvSpPr>
        <p:spPr>
          <a:xfrm>
            <a:off x="8385129" y="5149720"/>
            <a:ext cx="1861806" cy="369332"/>
          </a:xfrm>
          <a:prstGeom prst="rect">
            <a:avLst/>
          </a:prstGeom>
          <a:noFill/>
        </p:spPr>
        <p:txBody>
          <a:bodyPr wrap="square" rtlCol="0">
            <a:spAutoFit/>
          </a:bodyPr>
          <a:lstStyle/>
          <a:p>
            <a:pPr algn="ctr" defTabSz="896386">
              <a:defRPr/>
            </a:pPr>
            <a:r>
              <a:rPr lang="en-US" kern="0" dirty="0" smtClean="0">
                <a:solidFill>
                  <a:schemeClr val="bg1"/>
                </a:solidFill>
              </a:rPr>
              <a:t>Changes </a:t>
            </a:r>
            <a:endParaRPr lang="en-US" kern="0" dirty="0">
              <a:solidFill>
                <a:schemeClr val="bg1"/>
              </a:solidFill>
            </a:endParaRPr>
          </a:p>
        </p:txBody>
      </p:sp>
      <p:cxnSp>
        <p:nvCxnSpPr>
          <p:cNvPr id="52" name="Straight Connector 51"/>
          <p:cNvCxnSpPr/>
          <p:nvPr/>
        </p:nvCxnSpPr>
        <p:spPr>
          <a:xfrm flipH="1" flipV="1">
            <a:off x="2418288" y="5149720"/>
            <a:ext cx="2860405" cy="4334"/>
          </a:xfrm>
          <a:prstGeom prst="line">
            <a:avLst/>
          </a:prstGeom>
          <a:noFill/>
          <a:ln w="28575" cap="flat" cmpd="sng" algn="ctr">
            <a:solidFill>
              <a:srgbClr val="FFFFFF"/>
            </a:solidFill>
            <a:prstDash val="solid"/>
            <a:miter lim="800000"/>
            <a:headEnd type="triangle"/>
          </a:ln>
          <a:effectLst/>
        </p:spPr>
      </p:cxnSp>
      <p:sp>
        <p:nvSpPr>
          <p:cNvPr id="58" name="TextBox 57"/>
          <p:cNvSpPr txBox="1"/>
          <p:nvPr/>
        </p:nvSpPr>
        <p:spPr>
          <a:xfrm>
            <a:off x="3416887" y="3995903"/>
            <a:ext cx="1861806" cy="369332"/>
          </a:xfrm>
          <a:prstGeom prst="rect">
            <a:avLst/>
          </a:prstGeom>
          <a:noFill/>
        </p:spPr>
        <p:txBody>
          <a:bodyPr wrap="square" rtlCol="0">
            <a:spAutoFit/>
          </a:bodyPr>
          <a:lstStyle/>
          <a:p>
            <a:pPr algn="ctr" defTabSz="896386">
              <a:defRPr/>
            </a:pPr>
            <a:r>
              <a:rPr lang="en-US" kern="0" dirty="0" smtClean="0">
                <a:solidFill>
                  <a:schemeClr val="bg1"/>
                </a:solidFill>
              </a:rPr>
              <a:t>Hooks</a:t>
            </a:r>
            <a:endParaRPr lang="en-US" kern="0" dirty="0">
              <a:solidFill>
                <a:schemeClr val="bg1"/>
              </a:solidFill>
            </a:endParaRPr>
          </a:p>
        </p:txBody>
      </p:sp>
      <p:sp>
        <p:nvSpPr>
          <p:cNvPr id="60" name="Curved Up Arrow 59"/>
          <p:cNvSpPr/>
          <p:nvPr/>
        </p:nvSpPr>
        <p:spPr bwMode="auto">
          <a:xfrm rot="10561713">
            <a:off x="2356696" y="4372865"/>
            <a:ext cx="3146376" cy="478054"/>
          </a:xfrm>
          <a:prstGeom prst="curvedUp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de-DE" sz="2200" dirty="0" smtClean="0">
              <a:gradFill>
                <a:gsLst>
                  <a:gs pos="0">
                    <a:srgbClr val="FFFFFF"/>
                  </a:gs>
                  <a:gs pos="100000">
                    <a:srgbClr val="FFFFFF"/>
                  </a:gs>
                </a:gsLst>
                <a:lin ang="5400000" scaled="0"/>
              </a:gradFill>
            </a:endParaRPr>
          </a:p>
        </p:txBody>
      </p:sp>
      <p:sp>
        <p:nvSpPr>
          <p:cNvPr id="61" name="TextBox 60"/>
          <p:cNvSpPr txBox="1"/>
          <p:nvPr/>
        </p:nvSpPr>
        <p:spPr>
          <a:xfrm>
            <a:off x="3141146" y="4801693"/>
            <a:ext cx="1861806" cy="369332"/>
          </a:xfrm>
          <a:prstGeom prst="rect">
            <a:avLst/>
          </a:prstGeom>
          <a:noFill/>
        </p:spPr>
        <p:txBody>
          <a:bodyPr wrap="square" rtlCol="0">
            <a:spAutoFit/>
          </a:bodyPr>
          <a:lstStyle/>
          <a:p>
            <a:pPr algn="ctr" defTabSz="896386">
              <a:defRPr/>
            </a:pPr>
            <a:r>
              <a:rPr lang="en-US" kern="0" dirty="0" err="1" smtClean="0">
                <a:solidFill>
                  <a:schemeClr val="bg1"/>
                </a:solidFill>
              </a:rPr>
              <a:t>Git</a:t>
            </a:r>
            <a:r>
              <a:rPr lang="en-US" kern="0" dirty="0" smtClean="0">
                <a:solidFill>
                  <a:schemeClr val="bg1"/>
                </a:solidFill>
              </a:rPr>
              <a:t> pull</a:t>
            </a:r>
            <a:endParaRPr lang="en-US" kern="0" dirty="0">
              <a:solidFill>
                <a:schemeClr val="bg1"/>
              </a:solidFill>
            </a:endParaRPr>
          </a:p>
        </p:txBody>
      </p:sp>
      <p:sp>
        <p:nvSpPr>
          <p:cNvPr id="62" name="TextBox 61"/>
          <p:cNvSpPr txBox="1"/>
          <p:nvPr/>
        </p:nvSpPr>
        <p:spPr>
          <a:xfrm>
            <a:off x="9316111" y="5540503"/>
            <a:ext cx="2211534" cy="365852"/>
          </a:xfrm>
          <a:prstGeom prst="rect">
            <a:avLst/>
          </a:prstGeom>
          <a:noFill/>
        </p:spPr>
        <p:txBody>
          <a:bodyPr wrap="square" rtlCol="0">
            <a:spAutoFit/>
          </a:bodyPr>
          <a:lstStyle/>
          <a:p>
            <a:pPr algn="ctr" defTabSz="896386">
              <a:defRPr/>
            </a:pPr>
            <a:r>
              <a:rPr lang="en-US" kern="0" dirty="0" smtClean="0">
                <a:solidFill>
                  <a:schemeClr val="bg1"/>
                </a:solidFill>
              </a:rPr>
              <a:t>Developer</a:t>
            </a:r>
            <a:endParaRPr lang="en-US" kern="0" dirty="0">
              <a:solidFill>
                <a:schemeClr val="bg1"/>
              </a:solidFill>
            </a:endParaRPr>
          </a:p>
        </p:txBody>
      </p:sp>
    </p:spTree>
    <p:extLst>
      <p:ext uri="{BB962C8B-B14F-4D97-AF65-F5344CB8AC3E}">
        <p14:creationId xmlns:p14="http://schemas.microsoft.com/office/powerpoint/2010/main" val="102719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a:t>
            </a:r>
            <a:r>
              <a:rPr lang="en-US" sz="6600" dirty="0" smtClean="0">
                <a:solidFill>
                  <a:prstClr val="white"/>
                </a:solidFill>
                <a:latin typeface="+mj-lt"/>
              </a:rPr>
              <a:t>hoose </a:t>
            </a:r>
            <a:r>
              <a:rPr lang="en-US" sz="6600" dirty="0">
                <a:solidFill>
                  <a:prstClr val="white"/>
                </a:solidFill>
                <a:latin typeface="+mj-lt"/>
              </a:rPr>
              <a:t>your own </a:t>
            </a:r>
            <a:r>
              <a:rPr lang="en-US" sz="6600" dirty="0" smtClean="0">
                <a:solidFill>
                  <a:prstClr val="white"/>
                </a:solidFill>
                <a:latin typeface="+mj-lt"/>
              </a:rPr>
              <a:t>adventure</a:t>
            </a:r>
            <a:r>
              <a:rPr lang="en-US" sz="6600" dirty="0">
                <a:solidFill>
                  <a:prstClr val="white"/>
                </a:solidFill>
                <a:latin typeface="+mj-lt"/>
              </a:rPr>
              <a:t>!</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Control</a:t>
            </a:r>
          </a:p>
        </p:txBody>
      </p:sp>
    </p:spTree>
    <p:extLst>
      <p:ext uri="{BB962C8B-B14F-4D97-AF65-F5344CB8AC3E}">
        <p14:creationId xmlns:p14="http://schemas.microsoft.com/office/powerpoint/2010/main" val="221098637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12</a:t>
            </a:fld>
            <a:endParaRPr lang="en-US"/>
          </a:p>
        </p:txBody>
      </p:sp>
      <p:pic>
        <p:nvPicPr>
          <p:cNvPr id="3" name="Picture 2"/>
          <p:cNvPicPr>
            <a:picLocks noChangeAspect="1"/>
          </p:cNvPicPr>
          <p:nvPr/>
        </p:nvPicPr>
        <p:blipFill>
          <a:blip r:embed="rId2"/>
          <a:stretch>
            <a:fillRect/>
          </a:stretch>
        </p:blipFill>
        <p:spPr>
          <a:xfrm>
            <a:off x="582472" y="1015632"/>
            <a:ext cx="11027057" cy="5573621"/>
          </a:xfrm>
          <a:prstGeom prst="rect">
            <a:avLst/>
          </a:prstGeom>
        </p:spPr>
      </p:pic>
      <p:sp>
        <p:nvSpPr>
          <p:cNvPr id="5"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Deployments</a:t>
            </a:r>
            <a:endParaRPr lang="en-US" sz="2800" dirty="0">
              <a:solidFill>
                <a:prstClr val="white"/>
              </a:solidFill>
            </a:endParaRPr>
          </a:p>
        </p:txBody>
      </p:sp>
    </p:spTree>
    <p:extLst>
      <p:ext uri="{BB962C8B-B14F-4D97-AF65-F5344CB8AC3E}">
        <p14:creationId xmlns:p14="http://schemas.microsoft.com/office/powerpoint/2010/main" val="274037371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7226" y="2514536"/>
            <a:ext cx="10797548" cy="532565"/>
            <a:chOff x="339034" y="1899061"/>
            <a:chExt cx="10797548" cy="532565"/>
          </a:xfrm>
        </p:grpSpPr>
        <p:grpSp>
          <p:nvGrpSpPr>
            <p:cNvPr id="4" name="Group 3"/>
            <p:cNvGrpSpPr/>
            <p:nvPr/>
          </p:nvGrpSpPr>
          <p:grpSpPr>
            <a:xfrm>
              <a:off x="2999285" y="1899062"/>
              <a:ext cx="6384569" cy="532564"/>
              <a:chOff x="2844907" y="1899062"/>
              <a:chExt cx="6384569" cy="532564"/>
            </a:xfrm>
            <a:solidFill>
              <a:srgbClr val="999999"/>
            </a:solidFill>
          </p:grpSpPr>
          <p:grpSp>
            <p:nvGrpSpPr>
              <p:cNvPr id="5" name="Group 4"/>
              <p:cNvGrpSpPr/>
              <p:nvPr/>
            </p:nvGrpSpPr>
            <p:grpSpPr>
              <a:xfrm>
                <a:off x="3540169" y="1962418"/>
                <a:ext cx="4992400" cy="396507"/>
                <a:chOff x="3290793" y="2025775"/>
                <a:chExt cx="4992400" cy="396507"/>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290794" y="2134950"/>
                  <a:ext cx="2867772" cy="196850"/>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00B0F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1</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smtClean="0">
                    <a:solidFill>
                      <a:schemeClr val="bg1"/>
                    </a:solidFill>
                  </a:rPr>
                  <a:t>6</a:t>
                </a:r>
                <a:endParaRPr lang="en-US" sz="2800" dirty="0">
                  <a:solidFill>
                    <a:schemeClr val="bg1"/>
                  </a:solidFill>
                </a:endParaRPr>
              </a:p>
            </p:txBody>
          </p:sp>
        </p:grpSp>
        <p:sp>
          <p:nvSpPr>
            <p:cNvPr id="20" name="TextBox 19"/>
            <p:cNvSpPr txBox="1"/>
            <p:nvPr/>
          </p:nvSpPr>
          <p:spPr>
            <a:xfrm>
              <a:off x="339034" y="1899061"/>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3" name="TextBox 22"/>
            <p:cNvSpPr txBox="1"/>
            <p:nvPr/>
          </p:nvSpPr>
          <p:spPr>
            <a:xfrm>
              <a:off x="9486771" y="1908406"/>
              <a:ext cx="1649811" cy="523220"/>
            </a:xfrm>
            <a:prstGeom prst="rect">
              <a:avLst/>
            </a:prstGeom>
            <a:noFill/>
          </p:spPr>
          <p:txBody>
            <a:bodyPr wrap="none" rtlCol="0">
              <a:spAutoFit/>
            </a:bodyPr>
            <a:lstStyle/>
            <a:p>
              <a:r>
                <a:rPr lang="en-US" sz="2800" dirty="0">
                  <a:solidFill>
                    <a:schemeClr val="bg1"/>
                  </a:solidFill>
                </a:rPr>
                <a:t>Instances</a:t>
              </a:r>
            </a:p>
          </p:txBody>
        </p:sp>
      </p:grpSp>
      <p:sp>
        <p:nvSpPr>
          <p:cNvPr id="13"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Manual Scaling</a:t>
            </a:r>
            <a:endParaRPr lang="en-US" sz="2800" dirty="0">
              <a:solidFill>
                <a:prstClr val="white"/>
              </a:solidFill>
            </a:endParaRPr>
          </a:p>
        </p:txBody>
      </p:sp>
      <p:pic>
        <p:nvPicPr>
          <p:cNvPr id="14" name="Picture 13"/>
          <p:cNvPicPr>
            <a:picLocks noChangeAspect="1"/>
          </p:cNvPicPr>
          <p:nvPr/>
        </p:nvPicPr>
        <p:blipFill>
          <a:blip r:embed="rId2">
            <a:lum bright="70000" contrast="-70000"/>
          </a:blip>
          <a:stretch>
            <a:fillRect/>
          </a:stretch>
        </p:blipFill>
        <p:spPr>
          <a:xfrm>
            <a:off x="379177" y="4569250"/>
            <a:ext cx="1430383" cy="1453330"/>
          </a:xfrm>
          <a:prstGeom prst="rect">
            <a:avLst/>
          </a:prstGeom>
        </p:spPr>
      </p:pic>
      <p:pic>
        <p:nvPicPr>
          <p:cNvPr id="15" name="Picture 14"/>
          <p:cNvPicPr>
            <a:picLocks noChangeAspect="1"/>
          </p:cNvPicPr>
          <p:nvPr/>
        </p:nvPicPr>
        <p:blipFill>
          <a:blip r:embed="rId2">
            <a:lum bright="70000" contrast="-70000"/>
          </a:blip>
          <a:stretch>
            <a:fillRect/>
          </a:stretch>
        </p:blipFill>
        <p:spPr>
          <a:xfrm>
            <a:off x="1809560" y="4569250"/>
            <a:ext cx="1430383" cy="1453330"/>
          </a:xfrm>
          <a:prstGeom prst="rect">
            <a:avLst/>
          </a:prstGeom>
        </p:spPr>
      </p:pic>
      <p:pic>
        <p:nvPicPr>
          <p:cNvPr id="16" name="Picture 15"/>
          <p:cNvPicPr>
            <a:picLocks noChangeAspect="1"/>
          </p:cNvPicPr>
          <p:nvPr/>
        </p:nvPicPr>
        <p:blipFill>
          <a:blip r:embed="rId2">
            <a:lum bright="70000" contrast="-70000"/>
          </a:blip>
          <a:stretch>
            <a:fillRect/>
          </a:stretch>
        </p:blipFill>
        <p:spPr>
          <a:xfrm>
            <a:off x="3239943" y="4569250"/>
            <a:ext cx="1430383" cy="1453330"/>
          </a:xfrm>
          <a:prstGeom prst="rect">
            <a:avLst/>
          </a:prstGeom>
        </p:spPr>
      </p:pic>
      <p:pic>
        <p:nvPicPr>
          <p:cNvPr id="17" name="Picture 16"/>
          <p:cNvPicPr>
            <a:picLocks noChangeAspect="1"/>
          </p:cNvPicPr>
          <p:nvPr/>
        </p:nvPicPr>
        <p:blipFill>
          <a:blip r:embed="rId2">
            <a:lum bright="70000" contrast="-70000"/>
          </a:blip>
          <a:stretch>
            <a:fillRect/>
          </a:stretch>
        </p:blipFill>
        <p:spPr>
          <a:xfrm>
            <a:off x="7531092" y="4569250"/>
            <a:ext cx="1430383" cy="1453330"/>
          </a:xfrm>
          <a:prstGeom prst="rect">
            <a:avLst/>
          </a:prstGeom>
        </p:spPr>
      </p:pic>
      <p:pic>
        <p:nvPicPr>
          <p:cNvPr id="18" name="Picture 17"/>
          <p:cNvPicPr>
            <a:picLocks noChangeAspect="1"/>
          </p:cNvPicPr>
          <p:nvPr/>
        </p:nvPicPr>
        <p:blipFill>
          <a:blip r:embed="rId2">
            <a:lum bright="70000" contrast="-70000"/>
          </a:blip>
          <a:stretch>
            <a:fillRect/>
          </a:stretch>
        </p:blipFill>
        <p:spPr>
          <a:xfrm>
            <a:off x="8961475" y="4569250"/>
            <a:ext cx="1430383" cy="1453330"/>
          </a:xfrm>
          <a:prstGeom prst="rect">
            <a:avLst/>
          </a:prstGeom>
        </p:spPr>
      </p:pic>
      <p:pic>
        <p:nvPicPr>
          <p:cNvPr id="19" name="Picture 18"/>
          <p:cNvPicPr>
            <a:picLocks noChangeAspect="1"/>
          </p:cNvPicPr>
          <p:nvPr/>
        </p:nvPicPr>
        <p:blipFill>
          <a:blip r:embed="rId2">
            <a:lum bright="70000" contrast="-70000"/>
          </a:blip>
          <a:stretch>
            <a:fillRect/>
          </a:stretch>
        </p:blipFill>
        <p:spPr>
          <a:xfrm>
            <a:off x="10391858" y="4569250"/>
            <a:ext cx="1430383" cy="1453330"/>
          </a:xfrm>
          <a:prstGeom prst="rect">
            <a:avLst/>
          </a:prstGeom>
        </p:spPr>
      </p:pic>
      <p:pic>
        <p:nvPicPr>
          <p:cNvPr id="21" name="Picture 20"/>
          <p:cNvPicPr>
            <a:picLocks noChangeAspect="1"/>
          </p:cNvPicPr>
          <p:nvPr/>
        </p:nvPicPr>
        <p:blipFill>
          <a:blip r:embed="rId2">
            <a:lum bright="70000" contrast="-70000"/>
          </a:blip>
          <a:stretch>
            <a:fillRect/>
          </a:stretch>
        </p:blipFill>
        <p:spPr>
          <a:xfrm>
            <a:off x="-1051206" y="4569250"/>
            <a:ext cx="1430383" cy="1453330"/>
          </a:xfrm>
          <a:prstGeom prst="rect">
            <a:avLst/>
          </a:prstGeom>
        </p:spPr>
      </p:pic>
      <p:pic>
        <p:nvPicPr>
          <p:cNvPr id="22" name="Picture 21"/>
          <p:cNvPicPr>
            <a:picLocks noChangeAspect="1"/>
          </p:cNvPicPr>
          <p:nvPr/>
        </p:nvPicPr>
        <p:blipFill>
          <a:blip r:embed="rId2">
            <a:lum bright="70000" contrast="-70000"/>
          </a:blip>
          <a:stretch>
            <a:fillRect/>
          </a:stretch>
        </p:blipFill>
        <p:spPr>
          <a:xfrm>
            <a:off x="11822241" y="4569250"/>
            <a:ext cx="1430383" cy="1453330"/>
          </a:xfrm>
          <a:prstGeom prst="rect">
            <a:avLst/>
          </a:prstGeom>
        </p:spPr>
      </p:pic>
      <p:pic>
        <p:nvPicPr>
          <p:cNvPr id="24" name="Picture 23"/>
          <p:cNvPicPr>
            <a:picLocks noChangeAspect="1"/>
          </p:cNvPicPr>
          <p:nvPr/>
        </p:nvPicPr>
        <p:blipFill>
          <a:blip r:embed="rId3">
            <a:lum bright="70000" contrast="-70000"/>
          </a:blip>
          <a:stretch>
            <a:fillRect/>
          </a:stretch>
        </p:blipFill>
        <p:spPr>
          <a:xfrm>
            <a:off x="4668925" y="5053262"/>
            <a:ext cx="1430383" cy="484013"/>
          </a:xfrm>
          <a:prstGeom prst="rect">
            <a:avLst/>
          </a:prstGeom>
        </p:spPr>
      </p:pic>
      <p:pic>
        <p:nvPicPr>
          <p:cNvPr id="25" name="Picture 24"/>
          <p:cNvPicPr>
            <a:picLocks noChangeAspect="1"/>
          </p:cNvPicPr>
          <p:nvPr/>
        </p:nvPicPr>
        <p:blipFill>
          <a:blip r:embed="rId3">
            <a:lum bright="70000" contrast="-70000"/>
          </a:blip>
          <a:stretch>
            <a:fillRect/>
          </a:stretch>
        </p:blipFill>
        <p:spPr>
          <a:xfrm>
            <a:off x="4670325" y="5538566"/>
            <a:ext cx="1430383" cy="484013"/>
          </a:xfrm>
          <a:prstGeom prst="rect">
            <a:avLst/>
          </a:prstGeom>
        </p:spPr>
      </p:pic>
      <p:pic>
        <p:nvPicPr>
          <p:cNvPr id="26" name="Picture 25"/>
          <p:cNvPicPr>
            <a:picLocks noChangeAspect="1"/>
          </p:cNvPicPr>
          <p:nvPr/>
        </p:nvPicPr>
        <p:blipFill>
          <a:blip r:embed="rId3">
            <a:lum bright="70000" contrast="-70000"/>
          </a:blip>
          <a:stretch>
            <a:fillRect/>
          </a:stretch>
        </p:blipFill>
        <p:spPr>
          <a:xfrm>
            <a:off x="6102108" y="5053908"/>
            <a:ext cx="1430383" cy="484013"/>
          </a:xfrm>
          <a:prstGeom prst="rect">
            <a:avLst/>
          </a:prstGeom>
        </p:spPr>
      </p:pic>
      <p:pic>
        <p:nvPicPr>
          <p:cNvPr id="27" name="Picture 26"/>
          <p:cNvPicPr>
            <a:picLocks noChangeAspect="1"/>
          </p:cNvPicPr>
          <p:nvPr/>
        </p:nvPicPr>
        <p:blipFill>
          <a:blip r:embed="rId3">
            <a:lum bright="70000" contrast="-70000"/>
          </a:blip>
          <a:stretch>
            <a:fillRect/>
          </a:stretch>
        </p:blipFill>
        <p:spPr>
          <a:xfrm>
            <a:off x="6100709" y="5538567"/>
            <a:ext cx="1430383" cy="484013"/>
          </a:xfrm>
          <a:prstGeom prst="rect">
            <a:avLst/>
          </a:prstGeom>
        </p:spPr>
      </p:pic>
      <p:pic>
        <p:nvPicPr>
          <p:cNvPr id="28" name="Picture 27"/>
          <p:cNvPicPr>
            <a:picLocks noChangeAspect="1"/>
          </p:cNvPicPr>
          <p:nvPr/>
        </p:nvPicPr>
        <p:blipFill>
          <a:blip r:embed="rId3">
            <a:lum bright="70000" contrast="-70000"/>
          </a:blip>
          <a:stretch>
            <a:fillRect/>
          </a:stretch>
        </p:blipFill>
        <p:spPr>
          <a:xfrm>
            <a:off x="4673124" y="4568603"/>
            <a:ext cx="1430383" cy="484013"/>
          </a:xfrm>
          <a:prstGeom prst="rect">
            <a:avLst/>
          </a:prstGeom>
        </p:spPr>
      </p:pic>
      <p:pic>
        <p:nvPicPr>
          <p:cNvPr id="29" name="Picture 28"/>
          <p:cNvPicPr>
            <a:picLocks noChangeAspect="1"/>
          </p:cNvPicPr>
          <p:nvPr/>
        </p:nvPicPr>
        <p:blipFill>
          <a:blip r:embed="rId3">
            <a:lum bright="70000" contrast="-70000"/>
          </a:blip>
          <a:stretch>
            <a:fillRect/>
          </a:stretch>
        </p:blipFill>
        <p:spPr>
          <a:xfrm>
            <a:off x="6097911" y="4567311"/>
            <a:ext cx="1430383" cy="484013"/>
          </a:xfrm>
          <a:prstGeom prst="rect">
            <a:avLst/>
          </a:prstGeom>
        </p:spPr>
      </p:pic>
    </p:spTree>
    <p:extLst>
      <p:ext uri="{BB962C8B-B14F-4D97-AF65-F5344CB8AC3E}">
        <p14:creationId xmlns:p14="http://schemas.microsoft.com/office/powerpoint/2010/main" val="358274513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72857" y="1552221"/>
            <a:ext cx="6384569" cy="532564"/>
            <a:chOff x="2844907" y="1899062"/>
            <a:chExt cx="6384569" cy="532564"/>
          </a:xfrm>
          <a:solidFill>
            <a:srgbClr val="999999"/>
          </a:solidFill>
        </p:grpSpPr>
        <p:grpSp>
          <p:nvGrpSpPr>
            <p:cNvPr id="5" name="Group 4"/>
            <p:cNvGrpSpPr/>
            <p:nvPr/>
          </p:nvGrpSpPr>
          <p:grpSpPr>
            <a:xfrm>
              <a:off x="3540169" y="1962418"/>
              <a:ext cx="4992400" cy="396508"/>
              <a:chOff x="3290793" y="2025775"/>
              <a:chExt cx="4992400" cy="396508"/>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898180" y="2134949"/>
                <a:ext cx="2260385" cy="196851"/>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0" name="Rectangle 9"/>
              <p:cNvSpPr/>
              <p:nvPr/>
            </p:nvSpPr>
            <p:spPr bwMode="auto">
              <a:xfrm>
                <a:off x="3796684" y="2025776"/>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2</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a:t>
              </a:r>
            </a:p>
          </p:txBody>
        </p:sp>
      </p:grpSp>
      <p:grpSp>
        <p:nvGrpSpPr>
          <p:cNvPr id="12" name="Group 11"/>
          <p:cNvGrpSpPr/>
          <p:nvPr/>
        </p:nvGrpSpPr>
        <p:grpSpPr>
          <a:xfrm>
            <a:off x="3072857" y="2633142"/>
            <a:ext cx="6384569" cy="523220"/>
            <a:chOff x="2749907" y="2979983"/>
            <a:chExt cx="6384569" cy="523220"/>
          </a:xfrm>
        </p:grpSpPr>
        <p:grpSp>
          <p:nvGrpSpPr>
            <p:cNvPr id="13" name="Group 12"/>
            <p:cNvGrpSpPr/>
            <p:nvPr/>
          </p:nvGrpSpPr>
          <p:grpSpPr>
            <a:xfrm>
              <a:off x="3445169" y="3168356"/>
              <a:ext cx="4992624" cy="186277"/>
              <a:chOff x="2274474" y="1232678"/>
              <a:chExt cx="4992624" cy="186277"/>
            </a:xfrm>
          </p:grpSpPr>
          <p:sp>
            <p:nvSpPr>
              <p:cNvPr id="18" name="Rectangle 17"/>
              <p:cNvSpPr/>
              <p:nvPr/>
            </p:nvSpPr>
            <p:spPr bwMode="auto">
              <a:xfrm>
                <a:off x="2274474" y="1232679"/>
                <a:ext cx="4992624" cy="186276"/>
              </a:xfrm>
              <a:prstGeom prst="rect">
                <a:avLst/>
              </a:prstGeom>
              <a:solidFill>
                <a:srgbClr val="99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9" name="Rectangle 18"/>
              <p:cNvSpPr/>
              <p:nvPr/>
            </p:nvSpPr>
            <p:spPr bwMode="auto">
              <a:xfrm>
                <a:off x="5243742" y="1232678"/>
                <a:ext cx="1309531" cy="185046"/>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14" name="Rectangle 13"/>
            <p:cNvSpPr/>
            <p:nvPr/>
          </p:nvSpPr>
          <p:spPr bwMode="auto">
            <a:xfrm>
              <a:off x="6363689" y="3062625"/>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5" name="Rectangle 14"/>
            <p:cNvSpPr/>
            <p:nvPr/>
          </p:nvSpPr>
          <p:spPr bwMode="auto">
            <a:xfrm>
              <a:off x="7696600" y="3062624"/>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6" name="TextBox 15"/>
            <p:cNvSpPr txBox="1"/>
            <p:nvPr/>
          </p:nvSpPr>
          <p:spPr>
            <a:xfrm>
              <a:off x="2749907"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60</a:t>
              </a:r>
            </a:p>
          </p:txBody>
        </p:sp>
        <p:sp>
          <p:nvSpPr>
            <p:cNvPr id="17" name="TextBox 16"/>
            <p:cNvSpPr txBox="1"/>
            <p:nvPr/>
          </p:nvSpPr>
          <p:spPr>
            <a:xfrm>
              <a:off x="8540710"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80</a:t>
              </a:r>
            </a:p>
          </p:txBody>
        </p:sp>
      </p:grpSp>
      <p:sp>
        <p:nvSpPr>
          <p:cNvPr id="20" name="TextBox 19"/>
          <p:cNvSpPr txBox="1"/>
          <p:nvPr/>
        </p:nvSpPr>
        <p:spPr>
          <a:xfrm>
            <a:off x="412606" y="1552220"/>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1" name="TextBox 20"/>
          <p:cNvSpPr txBox="1"/>
          <p:nvPr/>
        </p:nvSpPr>
        <p:spPr>
          <a:xfrm>
            <a:off x="3270069" y="3714063"/>
            <a:ext cx="5651863" cy="2246769"/>
          </a:xfrm>
          <a:prstGeom prst="rect">
            <a:avLst/>
          </a:prstGeom>
          <a:noFill/>
        </p:spPr>
        <p:txBody>
          <a:bodyPr wrap="square" numCol="2" rtlCol="0">
            <a:spAutoFit/>
          </a:bodyPr>
          <a:lstStyle/>
          <a:p>
            <a:r>
              <a:rPr lang="en-US" sz="2800" dirty="0" smtClean="0"/>
              <a:t>CPU Percentage</a:t>
            </a:r>
          </a:p>
          <a:p>
            <a:r>
              <a:rPr lang="en-US" sz="2800" dirty="0" smtClean="0"/>
              <a:t>Memory Percentage</a:t>
            </a:r>
          </a:p>
          <a:p>
            <a:r>
              <a:rPr lang="en-US" sz="2800" dirty="0" smtClean="0"/>
              <a:t>Disk Queue Length</a:t>
            </a:r>
          </a:p>
          <a:p>
            <a:r>
              <a:rPr lang="en-US" sz="2800" dirty="0" smtClean="0"/>
              <a:t>HTTP Queue Length</a:t>
            </a:r>
          </a:p>
          <a:p>
            <a:r>
              <a:rPr lang="en-US" sz="2800" dirty="0" smtClean="0"/>
              <a:t>Data In</a:t>
            </a:r>
          </a:p>
          <a:p>
            <a:r>
              <a:rPr lang="en-US" sz="2800" dirty="0" smtClean="0"/>
              <a:t>Data Out </a:t>
            </a:r>
            <a:endParaRPr lang="en-US" sz="2800" dirty="0"/>
          </a:p>
        </p:txBody>
      </p:sp>
      <p:sp>
        <p:nvSpPr>
          <p:cNvPr id="22" name="TextBox 21"/>
          <p:cNvSpPr txBox="1"/>
          <p:nvPr/>
        </p:nvSpPr>
        <p:spPr>
          <a:xfrm>
            <a:off x="9560343" y="2633142"/>
            <a:ext cx="1357616" cy="523220"/>
          </a:xfrm>
          <a:prstGeom prst="rect">
            <a:avLst/>
          </a:prstGeom>
          <a:noFill/>
        </p:spPr>
        <p:txBody>
          <a:bodyPr wrap="none" rtlCol="0">
            <a:spAutoFit/>
          </a:bodyPr>
          <a:lstStyle/>
          <a:p>
            <a:r>
              <a:rPr lang="en-US" sz="2800" dirty="0">
                <a:solidFill>
                  <a:schemeClr val="bg1"/>
                </a:solidFill>
              </a:rPr>
              <a:t>Percent</a:t>
            </a:r>
          </a:p>
        </p:txBody>
      </p:sp>
      <p:sp>
        <p:nvSpPr>
          <p:cNvPr id="23" name="TextBox 22"/>
          <p:cNvSpPr txBox="1"/>
          <p:nvPr/>
        </p:nvSpPr>
        <p:spPr>
          <a:xfrm>
            <a:off x="9560343" y="1561565"/>
            <a:ext cx="1649811" cy="523220"/>
          </a:xfrm>
          <a:prstGeom prst="rect">
            <a:avLst/>
          </a:prstGeom>
          <a:noFill/>
        </p:spPr>
        <p:txBody>
          <a:bodyPr wrap="none" rtlCol="0">
            <a:spAutoFit/>
          </a:bodyPr>
          <a:lstStyle/>
          <a:p>
            <a:r>
              <a:rPr lang="en-US" sz="2800" dirty="0">
                <a:solidFill>
                  <a:schemeClr val="bg1"/>
                </a:solidFill>
              </a:rPr>
              <a:t>Instances</a:t>
            </a:r>
          </a:p>
        </p:txBody>
      </p:sp>
      <p:sp>
        <p:nvSpPr>
          <p:cNvPr id="24" name="TextBox 23"/>
          <p:cNvSpPr txBox="1"/>
          <p:nvPr/>
        </p:nvSpPr>
        <p:spPr>
          <a:xfrm>
            <a:off x="1559273" y="2589070"/>
            <a:ext cx="1410964" cy="523220"/>
          </a:xfrm>
          <a:prstGeom prst="rect">
            <a:avLst/>
          </a:prstGeom>
          <a:noFill/>
        </p:spPr>
        <p:txBody>
          <a:bodyPr wrap="none" rtlCol="0">
            <a:spAutoFit/>
          </a:bodyPr>
          <a:lstStyle/>
          <a:p>
            <a:r>
              <a:rPr lang="en-US" sz="2800" dirty="0" smtClean="0">
                <a:solidFill>
                  <a:schemeClr val="bg1"/>
                </a:solidFill>
              </a:rPr>
              <a:t>[Metric]</a:t>
            </a:r>
            <a:endParaRPr lang="en-US" sz="2800" dirty="0">
              <a:solidFill>
                <a:schemeClr val="bg1"/>
              </a:solidFill>
            </a:endParaRPr>
          </a:p>
        </p:txBody>
      </p:sp>
      <p:sp>
        <p:nvSpPr>
          <p:cNvPr id="25" name="Title 2"/>
          <p:cNvSpPr txBox="1">
            <a:spLocks/>
          </p:cNvSpPr>
          <p:nvPr/>
        </p:nvSpPr>
        <p:spPr>
          <a:xfrm>
            <a:off x="0" y="367231"/>
            <a:ext cx="11640620" cy="533400"/>
          </a:xfrm>
          <a:prstGeom prst="rect">
            <a:avLst/>
          </a:prstGeom>
        </p:spPr>
        <p:txBody>
          <a:bodyPr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4000" dirty="0" smtClean="0"/>
              <a:t>Auto-Scaling (Metrics)</a:t>
            </a:r>
            <a:endParaRPr lang="en-US" sz="4000" dirty="0"/>
          </a:p>
        </p:txBody>
      </p:sp>
    </p:spTree>
    <p:extLst>
      <p:ext uri="{BB962C8B-B14F-4D97-AF65-F5344CB8AC3E}">
        <p14:creationId xmlns:p14="http://schemas.microsoft.com/office/powerpoint/2010/main" val="355575105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540111" y="1587734"/>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8"/>
            <a:stretch>
              <a:fillRect/>
            </a:stretch>
          </p:blipFill>
          <p:spPr>
            <a:xfrm>
              <a:off x="768089" y="-1605208"/>
              <a:ext cx="3768750" cy="5613751"/>
            </a:xfrm>
            <a:prstGeom prst="rect">
              <a:avLst/>
            </a:prstGeom>
          </p:spPr>
        </p:pic>
        <p:pic>
          <p:nvPicPr>
            <p:cNvPr id="14" name="Picture 13"/>
            <p:cNvPicPr>
              <a:picLocks noChangeAspect="1"/>
            </p:cNvPicPr>
            <p:nvPr/>
          </p:nvPicPr>
          <p:blipFill>
            <a:blip r:embed="rId9"/>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1323439"/>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r>
              <a:rPr lang="en-US" sz="4000" dirty="0" smtClean="0">
                <a:solidFill>
                  <a:schemeClr val="bg1"/>
                </a:solidFill>
                <a:latin typeface="Segoe UI Light" panose="020B0502040204020203" pitchFamily="34" charset="0"/>
                <a:cs typeface="Segoe UI Light" panose="020B0502040204020203" pitchFamily="34" charset="0"/>
              </a:rPr>
              <a:t> </a:t>
            </a:r>
          </a:p>
          <a:p>
            <a:r>
              <a:rPr lang="en-US" sz="4000" dirty="0" smtClean="0">
                <a:solidFill>
                  <a:schemeClr val="bg1"/>
                </a:solidFill>
                <a:latin typeface="Segoe UI Light" panose="020B0502040204020203" pitchFamily="34" charset="0"/>
                <a:cs typeface="Segoe UI Light" panose="020B0502040204020203" pitchFamily="34" charset="0"/>
              </a:rPr>
              <a:t>Rule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17"/>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cxnSp>
        <p:nvCxnSpPr>
          <p:cNvPr id="84" name="Straight Connector 83"/>
          <p:cNvCxnSpPr/>
          <p:nvPr/>
        </p:nvCxnSpPr>
        <p:spPr>
          <a:xfrm>
            <a:off x="4279787" y="6221991"/>
            <a:ext cx="108007" cy="273996"/>
          </a:xfrm>
          <a:prstGeom prst="line">
            <a:avLst/>
          </a:prstGeom>
          <a:ln w="38100">
            <a:solidFill>
              <a:schemeClr val="bg1">
                <a:alpha val="95000"/>
              </a:schemeClr>
            </a:solidFill>
            <a:round/>
            <a:headEnd type="triangle"/>
            <a:tailEnd type="none"/>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3435537" y="5836562"/>
            <a:ext cx="1350459" cy="1100180"/>
            <a:chOff x="4846638" y="2360815"/>
            <a:chExt cx="1350459" cy="1100180"/>
          </a:xfrm>
        </p:grpSpPr>
        <p:sp>
          <p:nvSpPr>
            <p:cNvPr id="87" name="Block Arc 86"/>
            <p:cNvSpPr>
              <a:spLocks noChangeAspect="1"/>
            </p:cNvSpPr>
            <p:nvPr/>
          </p:nvSpPr>
          <p:spPr bwMode="auto">
            <a:xfrm rot="19795492">
              <a:off x="5347267" y="2619129"/>
              <a:ext cx="849830" cy="841866"/>
            </a:xfrm>
            <a:prstGeom prst="blockArc">
              <a:avLst>
                <a:gd name="adj1" fmla="val 12612023"/>
                <a:gd name="adj2" fmla="val 1829396"/>
                <a:gd name="adj3" fmla="val 784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p:cNvSpPr txBox="1"/>
            <p:nvPr/>
          </p:nvSpPr>
          <p:spPr>
            <a:xfrm>
              <a:off x="4846638" y="2360815"/>
              <a:ext cx="914353"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solidFill>
                    <a:schemeClr val="bg1"/>
                  </a:solidFill>
                </a:rPr>
                <a:t>CPU: 40%</a:t>
              </a:r>
              <a:endParaRPr lang="en-US" sz="1000" dirty="0" smtClean="0">
                <a:solidFill>
                  <a:schemeClr val="bg1"/>
                </a:solidFill>
              </a:endParaRPr>
            </a:p>
          </p:txBody>
        </p:sp>
      </p:grpSp>
    </p:spTree>
    <p:extLst>
      <p:ext uri="{BB962C8B-B14F-4D97-AF65-F5344CB8AC3E}">
        <p14:creationId xmlns:p14="http://schemas.microsoft.com/office/powerpoint/2010/main" val="36155496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smtClean="0">
                <a:solidFill>
                  <a:schemeClr val="bg1"/>
                </a:solidFill>
                <a:latin typeface="+mj-lt"/>
                <a:sym typeface="Wingdings" panose="05000000000000000000" pitchFamily="2" charset="2"/>
              </a:rPr>
              <a:t>Redis</a:t>
            </a:r>
            <a:r>
              <a:rPr lang="en-US" sz="4000" dirty="0" smtClean="0">
                <a:solidFill>
                  <a:schemeClr val="bg1"/>
                </a:solidFill>
                <a:latin typeface="+mj-lt"/>
                <a:sym typeface="Wingdings" panose="05000000000000000000" pitchFamily="2" charset="2"/>
              </a:rPr>
              <a:t> Cache</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a:off x="1908380" y="4146760"/>
            <a:ext cx="2172796" cy="1400076"/>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535371" y="1584506"/>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3"/>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4"/>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5"/>
            <a:stretch>
              <a:fillRect/>
            </a:stretch>
          </p:blipFill>
          <p:spPr>
            <a:xfrm>
              <a:off x="768089" y="-1605208"/>
              <a:ext cx="3768750" cy="5613751"/>
            </a:xfrm>
            <a:prstGeom prst="rect">
              <a:avLst/>
            </a:prstGeom>
          </p:spPr>
        </p:pic>
        <p:pic>
          <p:nvPicPr>
            <p:cNvPr id="43" name="Picture 42"/>
            <p:cNvPicPr>
              <a:picLocks noChangeAspect="1"/>
            </p:cNvPicPr>
            <p:nvPr/>
          </p:nvPicPr>
          <p:blipFill>
            <a:blip r:embed="rId16"/>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5"/>
            <a:stretch>
              <a:fillRect/>
            </a:stretch>
          </p:blipFill>
          <p:spPr>
            <a:xfrm>
              <a:off x="768089" y="-1605208"/>
              <a:ext cx="3768750" cy="5613751"/>
            </a:xfrm>
            <a:prstGeom prst="rect">
              <a:avLst/>
            </a:prstGeom>
          </p:spPr>
        </p:pic>
        <p:pic>
          <p:nvPicPr>
            <p:cNvPr id="49" name="Picture 48"/>
            <p:cNvPicPr>
              <a:picLocks noChangeAspect="1"/>
            </p:cNvPicPr>
            <p:nvPr/>
          </p:nvPicPr>
          <p:blipFill>
            <a:blip r:embed="rId16"/>
            <a:stretch>
              <a:fillRect/>
            </a:stretch>
          </p:blipFill>
          <p:spPr>
            <a:xfrm>
              <a:off x="1755198" y="534480"/>
              <a:ext cx="1361250" cy="1800000"/>
            </a:xfrm>
            <a:prstGeom prst="rect">
              <a:avLst/>
            </a:prstGeom>
          </p:spPr>
        </p:pic>
      </p:grpSp>
      <p:sp>
        <p:nvSpPr>
          <p:cNvPr id="39" name="TextBox 38"/>
          <p:cNvSpPr txBox="1"/>
          <p:nvPr/>
        </p:nvSpPr>
        <p:spPr>
          <a:xfrm>
            <a:off x="581025" y="1657972"/>
            <a:ext cx="3600450" cy="1323439"/>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smtClean="0">
              <a:solidFill>
                <a:schemeClr val="bg1"/>
              </a:solidFill>
              <a:latin typeface="Segoe UI Light" panose="020B0502040204020203" pitchFamily="34" charset="0"/>
              <a:cs typeface="Segoe UI Light" panose="020B0502040204020203" pitchFamily="34" charset="0"/>
            </a:endParaRPr>
          </a:p>
          <a:p>
            <a:r>
              <a:rPr lang="en-US" sz="4000" dirty="0" smtClean="0">
                <a:solidFill>
                  <a:schemeClr val="bg1"/>
                </a:solidFill>
                <a:latin typeface="Segoe UI Light" panose="020B0502040204020203" pitchFamily="34" charset="0"/>
                <a:cs typeface="Segoe UI Light" panose="020B0502040204020203" pitchFamily="34" charset="0"/>
              </a:rPr>
              <a:t>Rule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1"/>
            <a:stretch>
              <a:fillRect/>
            </a:stretch>
          </p:blipFill>
          <p:spPr>
            <a:xfrm>
              <a:off x="9827324" y="-40038"/>
              <a:ext cx="934789" cy="1104751"/>
            </a:xfrm>
            <a:prstGeom prst="rect">
              <a:avLst/>
            </a:prstGeom>
          </p:spPr>
        </p:pic>
        <p:pic>
          <p:nvPicPr>
            <p:cNvPr id="44" name="Picture 43"/>
            <p:cNvPicPr>
              <a:picLocks noChangeAspect="1"/>
            </p:cNvPicPr>
            <p:nvPr/>
          </p:nvPicPr>
          <p:blipFill>
            <a:blip r:embed="rId17"/>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cxnSp>
        <p:nvCxnSpPr>
          <p:cNvPr id="46" name="Straight Connector 45"/>
          <p:cNvCxnSpPr/>
          <p:nvPr/>
        </p:nvCxnSpPr>
        <p:spPr>
          <a:xfrm>
            <a:off x="4276147" y="6227868"/>
            <a:ext cx="108007" cy="273996"/>
          </a:xfrm>
          <a:prstGeom prst="line">
            <a:avLst/>
          </a:prstGeom>
          <a:ln w="38100">
            <a:solidFill>
              <a:schemeClr val="bg1">
                <a:alpha val="95000"/>
              </a:schemeClr>
            </a:solidFill>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cxnSpLocks noChangeAspect="1"/>
          </p:cNvCxnSpPr>
          <p:nvPr/>
        </p:nvCxnSpPr>
        <p:spPr>
          <a:xfrm rot="2400000">
            <a:off x="4345478" y="6235925"/>
            <a:ext cx="105539" cy="267735"/>
          </a:xfrm>
          <a:prstGeom prst="line">
            <a:avLst/>
          </a:prstGeom>
          <a:ln w="38100">
            <a:solidFill>
              <a:schemeClr val="bg1">
                <a:alpha val="95000"/>
              </a:schemeClr>
            </a:solidFill>
            <a:round/>
            <a:headEnd type="triangle"/>
            <a:tailEnd type="non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3430198" y="5839925"/>
            <a:ext cx="1350459" cy="1100180"/>
            <a:chOff x="4846638" y="2360815"/>
            <a:chExt cx="1350459" cy="1100180"/>
          </a:xfrm>
        </p:grpSpPr>
        <p:sp>
          <p:nvSpPr>
            <p:cNvPr id="64" name="Block Arc 63"/>
            <p:cNvSpPr>
              <a:spLocks noChangeAspect="1"/>
            </p:cNvSpPr>
            <p:nvPr/>
          </p:nvSpPr>
          <p:spPr bwMode="auto">
            <a:xfrm rot="19795492">
              <a:off x="5347267" y="2619129"/>
              <a:ext cx="849830" cy="841866"/>
            </a:xfrm>
            <a:prstGeom prst="blockArc">
              <a:avLst>
                <a:gd name="adj1" fmla="val 12612023"/>
                <a:gd name="adj2" fmla="val 1829396"/>
                <a:gd name="adj3" fmla="val 784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p:cNvSpPr txBox="1"/>
            <p:nvPr/>
          </p:nvSpPr>
          <p:spPr>
            <a:xfrm>
              <a:off x="4846638" y="2360815"/>
              <a:ext cx="914353"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solidFill>
                    <a:schemeClr val="bg1"/>
                  </a:solidFill>
                </a:rPr>
                <a:t>CPU: 40%</a:t>
              </a:r>
              <a:endParaRPr lang="en-US" sz="1000" dirty="0" smtClean="0">
                <a:solidFill>
                  <a:schemeClr val="bg1"/>
                </a:solidFill>
              </a:endParaRPr>
            </a:p>
          </p:txBody>
        </p:sp>
      </p:grpSp>
      <p:grpSp>
        <p:nvGrpSpPr>
          <p:cNvPr id="66" name="Group 65"/>
          <p:cNvGrpSpPr/>
          <p:nvPr/>
        </p:nvGrpSpPr>
        <p:grpSpPr>
          <a:xfrm>
            <a:off x="3929852" y="5989235"/>
            <a:ext cx="1853318" cy="951474"/>
            <a:chOff x="7286599" y="2938419"/>
            <a:chExt cx="1853318" cy="951474"/>
          </a:xfrm>
        </p:grpSpPr>
        <p:grpSp>
          <p:nvGrpSpPr>
            <p:cNvPr id="67" name="Group 66"/>
            <p:cNvGrpSpPr/>
            <p:nvPr/>
          </p:nvGrpSpPr>
          <p:grpSpPr>
            <a:xfrm>
              <a:off x="7286599" y="3040063"/>
              <a:ext cx="849830" cy="849830"/>
              <a:chOff x="4877868" y="2083575"/>
              <a:chExt cx="849830" cy="849830"/>
            </a:xfrm>
          </p:grpSpPr>
          <p:grpSp>
            <p:nvGrpSpPr>
              <p:cNvPr id="69" name="Group 68"/>
              <p:cNvGrpSpPr/>
              <p:nvPr/>
            </p:nvGrpSpPr>
            <p:grpSpPr>
              <a:xfrm>
                <a:off x="4877868" y="2083575"/>
                <a:ext cx="849830" cy="849830"/>
                <a:chOff x="4542376" y="2084636"/>
                <a:chExt cx="849830" cy="849830"/>
              </a:xfrm>
            </p:grpSpPr>
            <p:sp>
              <p:nvSpPr>
                <p:cNvPr id="71" name="Block Arc 70"/>
                <p:cNvSpPr>
                  <a:spLocks noChangeAspect="1"/>
                </p:cNvSpPr>
                <p:nvPr/>
              </p:nvSpPr>
              <p:spPr bwMode="auto">
                <a:xfrm rot="19795492">
                  <a:off x="4542376" y="2089667"/>
                  <a:ext cx="849830" cy="841866"/>
                </a:xfrm>
                <a:prstGeom prst="blockArc">
                  <a:avLst>
                    <a:gd name="adj1" fmla="val 12612023"/>
                    <a:gd name="adj2" fmla="val 1829396"/>
                    <a:gd name="adj3" fmla="val 784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2" name="Block Arc 71"/>
                <p:cNvSpPr>
                  <a:spLocks noChangeAspect="1"/>
                </p:cNvSpPr>
                <p:nvPr/>
              </p:nvSpPr>
              <p:spPr bwMode="auto">
                <a:xfrm rot="18816704">
                  <a:off x="4542376" y="2088618"/>
                  <a:ext cx="849830" cy="841866"/>
                </a:xfrm>
                <a:prstGeom prst="blockArc">
                  <a:avLst>
                    <a:gd name="adj1" fmla="val 13550593"/>
                    <a:gd name="adj2" fmla="val 1829396"/>
                    <a:gd name="adj3" fmla="val 7842"/>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3" name="Block Arc 72"/>
                <p:cNvSpPr>
                  <a:spLocks noChangeAspect="1"/>
                </p:cNvSpPr>
                <p:nvPr/>
              </p:nvSpPr>
              <p:spPr bwMode="auto">
                <a:xfrm rot="16200000">
                  <a:off x="4542376" y="2088618"/>
                  <a:ext cx="849830" cy="841866"/>
                </a:xfrm>
                <a:prstGeom prst="blockArc">
                  <a:avLst>
                    <a:gd name="adj1" fmla="val 16174409"/>
                    <a:gd name="adj2" fmla="val 1829396"/>
                    <a:gd name="adj3" fmla="val 784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cxnSp>
            <p:nvCxnSpPr>
              <p:cNvPr id="70" name="Straight Connector 69"/>
              <p:cNvCxnSpPr/>
              <p:nvPr/>
            </p:nvCxnSpPr>
            <p:spPr>
              <a:xfrm flipH="1">
                <a:off x="5289233" y="2274871"/>
                <a:ext cx="223520" cy="225935"/>
              </a:xfrm>
              <a:prstGeom prst="line">
                <a:avLst/>
              </a:prstGeom>
              <a:ln w="38100">
                <a:solidFill>
                  <a:schemeClr val="bg1">
                    <a:alpha val="95000"/>
                  </a:schemeClr>
                </a:solidFill>
                <a:round/>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68" name="TextBox 67"/>
            <p:cNvSpPr txBox="1"/>
            <p:nvPr/>
          </p:nvSpPr>
          <p:spPr>
            <a:xfrm>
              <a:off x="7932214" y="2938419"/>
              <a:ext cx="1207703"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solidFill>
                    <a:schemeClr val="bg1"/>
                  </a:solidFill>
                </a:rPr>
                <a:t>CPU: 70%-90%</a:t>
              </a:r>
              <a:endParaRPr lang="en-US" sz="1000" dirty="0" smtClean="0">
                <a:solidFill>
                  <a:schemeClr val="bg1"/>
                </a:solidFill>
              </a:endParaRPr>
            </a:p>
          </p:txBody>
        </p:sp>
      </p:grpSp>
      <p:grpSp>
        <p:nvGrpSpPr>
          <p:cNvPr id="74" name="Group 73"/>
          <p:cNvGrpSpPr/>
          <p:nvPr/>
        </p:nvGrpSpPr>
        <p:grpSpPr>
          <a:xfrm>
            <a:off x="5929959" y="5987993"/>
            <a:ext cx="512056" cy="571793"/>
            <a:chOff x="6091899" y="1857426"/>
            <a:chExt cx="841866" cy="940079"/>
          </a:xfrm>
        </p:grpSpPr>
        <p:sp>
          <p:nvSpPr>
            <p:cNvPr id="75" name="Block Arc 74"/>
            <p:cNvSpPr>
              <a:spLocks noChangeAspect="1"/>
            </p:cNvSpPr>
            <p:nvPr/>
          </p:nvSpPr>
          <p:spPr bwMode="auto">
            <a:xfrm rot="14405664">
              <a:off x="6087917" y="1951657"/>
              <a:ext cx="849830" cy="841866"/>
            </a:xfrm>
            <a:prstGeom prst="blockArc">
              <a:avLst>
                <a:gd name="adj1" fmla="val 1737425"/>
                <a:gd name="adj2" fmla="val 1626486"/>
                <a:gd name="adj3" fmla="val 98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p:cNvSpPr/>
            <p:nvPr/>
          </p:nvSpPr>
          <p:spPr bwMode="auto">
            <a:xfrm>
              <a:off x="6370297" y="1857426"/>
              <a:ext cx="278892" cy="1325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Connector 76"/>
            <p:cNvCxnSpPr/>
            <p:nvPr/>
          </p:nvCxnSpPr>
          <p:spPr>
            <a:xfrm>
              <a:off x="6109119" y="2376561"/>
              <a:ext cx="146842" cy="0"/>
            </a:xfrm>
            <a:prstGeom prst="line">
              <a:avLst/>
            </a:prstGeom>
            <a:ln w="38100">
              <a:solidFill>
                <a:schemeClr val="bg1">
                  <a:alpha val="95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512918" y="1990014"/>
              <a:ext cx="0" cy="114431"/>
            </a:xfrm>
            <a:prstGeom prst="line">
              <a:avLst/>
            </a:prstGeom>
            <a:ln w="38100">
              <a:solidFill>
                <a:schemeClr val="bg1">
                  <a:alpha val="95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flipV="1">
              <a:off x="6512362" y="2636673"/>
              <a:ext cx="556" cy="139683"/>
            </a:xfrm>
            <a:prstGeom prst="line">
              <a:avLst/>
            </a:prstGeom>
            <a:ln w="38100">
              <a:solidFill>
                <a:schemeClr val="bg1">
                  <a:alpha val="95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764090" y="2378940"/>
              <a:ext cx="146842" cy="0"/>
            </a:xfrm>
            <a:prstGeom prst="line">
              <a:avLst/>
            </a:prstGeom>
            <a:ln w="38100">
              <a:solidFill>
                <a:schemeClr val="bg1">
                  <a:alpha val="95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sp>
          <p:nvSpPr>
            <p:cNvPr id="81" name="Oval 80"/>
            <p:cNvSpPr>
              <a:spLocks noChangeAspect="1"/>
            </p:cNvSpPr>
            <p:nvPr/>
          </p:nvSpPr>
          <p:spPr bwMode="auto">
            <a:xfrm>
              <a:off x="6456538" y="2314311"/>
              <a:ext cx="117998" cy="11655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83" name="Block Arc 82"/>
          <p:cNvSpPr>
            <a:spLocks noChangeAspect="1"/>
          </p:cNvSpPr>
          <p:nvPr/>
        </p:nvSpPr>
        <p:spPr bwMode="auto">
          <a:xfrm rot="15787128">
            <a:off x="6061143" y="6140417"/>
            <a:ext cx="294810" cy="292047"/>
          </a:xfrm>
          <a:prstGeom prst="blockArc">
            <a:avLst>
              <a:gd name="adj1" fmla="val 337945"/>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5" name="Block Arc 84"/>
          <p:cNvSpPr>
            <a:spLocks noChangeAspect="1"/>
          </p:cNvSpPr>
          <p:nvPr/>
        </p:nvSpPr>
        <p:spPr bwMode="auto">
          <a:xfrm rot="17046963">
            <a:off x="6056065" y="6139669"/>
            <a:ext cx="297593" cy="294804"/>
          </a:xfrm>
          <a:prstGeom prst="blockArc">
            <a:avLst>
              <a:gd name="adj1" fmla="val 242385"/>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Block Arc 85"/>
          <p:cNvSpPr>
            <a:spLocks noChangeAspect="1"/>
          </p:cNvSpPr>
          <p:nvPr/>
        </p:nvSpPr>
        <p:spPr bwMode="auto">
          <a:xfrm rot="19865323">
            <a:off x="6042004" y="6152223"/>
            <a:ext cx="307882" cy="259904"/>
          </a:xfrm>
          <a:prstGeom prst="blockArc">
            <a:avLst>
              <a:gd name="adj1" fmla="val 20732902"/>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7" name="Group 86"/>
          <p:cNvGrpSpPr/>
          <p:nvPr/>
        </p:nvGrpSpPr>
        <p:grpSpPr>
          <a:xfrm>
            <a:off x="7777456" y="2422420"/>
            <a:ext cx="2712308" cy="4040125"/>
            <a:chOff x="768089" y="-1605208"/>
            <a:chExt cx="3768750" cy="5613751"/>
          </a:xfrm>
        </p:grpSpPr>
        <p:pic>
          <p:nvPicPr>
            <p:cNvPr id="88" name="Picture 87"/>
            <p:cNvPicPr>
              <a:picLocks noChangeAspect="1"/>
            </p:cNvPicPr>
            <p:nvPr/>
          </p:nvPicPr>
          <p:blipFill>
            <a:blip r:embed="rId15"/>
            <a:stretch>
              <a:fillRect/>
            </a:stretch>
          </p:blipFill>
          <p:spPr>
            <a:xfrm>
              <a:off x="768089" y="-1605208"/>
              <a:ext cx="3768750" cy="5613751"/>
            </a:xfrm>
            <a:prstGeom prst="rect">
              <a:avLst/>
            </a:prstGeom>
          </p:spPr>
        </p:pic>
        <p:pic>
          <p:nvPicPr>
            <p:cNvPr id="89" name="Picture 88"/>
            <p:cNvPicPr>
              <a:picLocks noChangeAspect="1"/>
            </p:cNvPicPr>
            <p:nvPr/>
          </p:nvPicPr>
          <p:blipFill>
            <a:blip r:embed="rId16"/>
            <a:stretch>
              <a:fillRect/>
            </a:stretch>
          </p:blipFill>
          <p:spPr>
            <a:xfrm>
              <a:off x="1755198" y="534480"/>
              <a:ext cx="1361250" cy="1800000"/>
            </a:xfrm>
            <a:prstGeom prst="rect">
              <a:avLst/>
            </a:prstGeom>
          </p:spPr>
        </p:pic>
      </p:grpSp>
      <p:sp>
        <p:nvSpPr>
          <p:cNvPr id="90" name="Block Arc 89"/>
          <p:cNvSpPr>
            <a:spLocks noChangeAspect="1"/>
          </p:cNvSpPr>
          <p:nvPr/>
        </p:nvSpPr>
        <p:spPr bwMode="auto">
          <a:xfrm rot="21292199">
            <a:off x="6025058" y="6169101"/>
            <a:ext cx="323794" cy="320759"/>
          </a:xfrm>
          <a:prstGeom prst="blockArc">
            <a:avLst>
              <a:gd name="adj1" fmla="val 337945"/>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1" name="Block Arc 90"/>
          <p:cNvSpPr>
            <a:spLocks noChangeAspect="1"/>
          </p:cNvSpPr>
          <p:nvPr/>
        </p:nvSpPr>
        <p:spPr bwMode="auto">
          <a:xfrm rot="1020381">
            <a:off x="6049904" y="6182078"/>
            <a:ext cx="297593" cy="294804"/>
          </a:xfrm>
          <a:prstGeom prst="blockArc">
            <a:avLst>
              <a:gd name="adj1" fmla="val 242385"/>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2" name="Block Arc 91"/>
          <p:cNvSpPr>
            <a:spLocks noChangeAspect="1"/>
          </p:cNvSpPr>
          <p:nvPr/>
        </p:nvSpPr>
        <p:spPr bwMode="auto">
          <a:xfrm rot="3643749">
            <a:off x="6045623" y="6189742"/>
            <a:ext cx="307882" cy="259904"/>
          </a:xfrm>
          <a:prstGeom prst="blockArc">
            <a:avLst>
              <a:gd name="adj1" fmla="val 20732902"/>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p:cNvSpPr txBox="1"/>
          <p:nvPr/>
        </p:nvSpPr>
        <p:spPr>
          <a:xfrm>
            <a:off x="6241153" y="5866101"/>
            <a:ext cx="863057"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solidFill>
                  <a:schemeClr val="bg1"/>
                </a:solidFill>
              </a:rPr>
              <a:t>Duration</a:t>
            </a:r>
            <a:endParaRPr lang="en-US" sz="1000" dirty="0" smtClean="0">
              <a:solidFill>
                <a:schemeClr val="bg1"/>
              </a:solidFill>
            </a:endParaRPr>
          </a:p>
        </p:txBody>
      </p:sp>
      <p:sp>
        <p:nvSpPr>
          <p:cNvPr id="102" name="TextBox 101"/>
          <p:cNvSpPr txBox="1"/>
          <p:nvPr/>
        </p:nvSpPr>
        <p:spPr>
          <a:xfrm>
            <a:off x="6244058" y="6282175"/>
            <a:ext cx="981679"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solidFill>
                  <a:schemeClr val="bg1"/>
                </a:solidFill>
              </a:rPr>
              <a:t>Cool down</a:t>
            </a:r>
            <a:endParaRPr lang="en-US" sz="1000" dirty="0" smtClean="0">
              <a:solidFill>
                <a:schemeClr val="bg1"/>
              </a:solidFill>
            </a:endParaRPr>
          </a:p>
        </p:txBody>
      </p:sp>
    </p:spTree>
    <p:extLst>
      <p:ext uri="{BB962C8B-B14F-4D97-AF65-F5344CB8AC3E}">
        <p14:creationId xmlns:p14="http://schemas.microsoft.com/office/powerpoint/2010/main" val="31582314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1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par>
                                <p:cTn id="13" presetID="10" presetClass="exit" presetSubtype="0" fill="hold" nodeType="withEffect">
                                  <p:stCondLst>
                                    <p:cond delay="0"/>
                                  </p:stCondLst>
                                  <p:childTnLst>
                                    <p:animEffect transition="out" filter="fade">
                                      <p:cBhvr>
                                        <p:cTn id="14" dur="500"/>
                                        <p:tgtEl>
                                          <p:spTgt spid="46"/>
                                        </p:tgtEl>
                                      </p:cBhvr>
                                    </p:animEffect>
                                    <p:set>
                                      <p:cBhvr>
                                        <p:cTn id="15" dur="1" fill="hold">
                                          <p:stCondLst>
                                            <p:cond delay="499"/>
                                          </p:stCondLst>
                                        </p:cTn>
                                        <p:tgtEl>
                                          <p:spTgt spid="46"/>
                                        </p:tgtEl>
                                        <p:attrNameLst>
                                          <p:attrName>style.visibility</p:attrName>
                                        </p:attrNameLst>
                                      </p:cBhvr>
                                      <p:to>
                                        <p:strVal val="hidden"/>
                                      </p:to>
                                    </p:set>
                                  </p:childTnLst>
                                </p:cTn>
                              </p:par>
                            </p:childTnLst>
                          </p:cTn>
                        </p:par>
                        <p:par>
                          <p:cTn id="16" fill="hold">
                            <p:stCondLst>
                              <p:cond delay="500"/>
                            </p:stCondLst>
                            <p:childTnLst>
                              <p:par>
                                <p:cTn id="17" presetID="1" presetClass="exit" presetSubtype="0" fill="hold" nodeType="afterEffect">
                                  <p:stCondLst>
                                    <p:cond delay="200"/>
                                  </p:stCondLst>
                                  <p:childTnLst>
                                    <p:set>
                                      <p:cBhvr>
                                        <p:cTn id="18" dur="1" fill="hold">
                                          <p:stCondLst>
                                            <p:cond delay="0"/>
                                          </p:stCondLst>
                                        </p:cTn>
                                        <p:tgtEl>
                                          <p:spTgt spid="53"/>
                                        </p:tgtEl>
                                        <p:attrNameLst>
                                          <p:attrName>style.visibility</p:attrName>
                                        </p:attrNameLst>
                                      </p:cBhvr>
                                      <p:to>
                                        <p:strVal val="hidden"/>
                                      </p:to>
                                    </p:set>
                                  </p:childTnLst>
                                </p:cTn>
                              </p:par>
                              <p:par>
                                <p:cTn id="19" presetID="22" presetClass="exit" presetSubtype="4" fill="hold" nodeType="withEffect">
                                  <p:stCondLst>
                                    <p:cond delay="1000"/>
                                  </p:stCondLst>
                                  <p:childTnLst>
                                    <p:animEffect transition="out" filter="wipe(down)">
                                      <p:cBhvr>
                                        <p:cTn id="20" dur="100"/>
                                        <p:tgtEl>
                                          <p:spTgt spid="63"/>
                                        </p:tgtEl>
                                      </p:cBhvr>
                                    </p:animEffect>
                                    <p:set>
                                      <p:cBhvr>
                                        <p:cTn id="21" dur="1" fill="hold">
                                          <p:stCondLst>
                                            <p:cond delay="99"/>
                                          </p:stCondLst>
                                        </p:cTn>
                                        <p:tgtEl>
                                          <p:spTgt spid="63"/>
                                        </p:tgtEl>
                                        <p:attrNameLst>
                                          <p:attrName>style.visibility</p:attrName>
                                        </p:attrNameLst>
                                      </p:cBhvr>
                                      <p:to>
                                        <p:strVal val="hidden"/>
                                      </p:to>
                                    </p:set>
                                  </p:childTnLst>
                                </p:cTn>
                              </p:par>
                            </p:childTnLst>
                          </p:cTn>
                        </p:par>
                        <p:par>
                          <p:cTn id="22" fill="hold">
                            <p:stCondLst>
                              <p:cond delay="1600"/>
                            </p:stCondLst>
                            <p:childTnLst>
                              <p:par>
                                <p:cTn id="23" presetID="22" presetClass="entr" presetSubtype="4" fill="hold" nodeType="after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wipe(down)">
                                      <p:cBhvr>
                                        <p:cTn id="25" dur="500"/>
                                        <p:tgtEl>
                                          <p:spTgt spid="66"/>
                                        </p:tgtEl>
                                      </p:cBhvr>
                                    </p:animEffect>
                                  </p:childTnLst>
                                </p:cTn>
                              </p:par>
                            </p:childTnLst>
                          </p:cTn>
                        </p:par>
                        <p:par>
                          <p:cTn id="26" fill="hold">
                            <p:stCondLst>
                              <p:cond delay="2100"/>
                            </p:stCondLst>
                            <p:childTnLst>
                              <p:par>
                                <p:cTn id="27" presetID="42" presetClass="entr" presetSubtype="0" fill="hold"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1000"/>
                                        <p:tgtEl>
                                          <p:spTgt spid="74"/>
                                        </p:tgtEl>
                                      </p:cBhvr>
                                    </p:animEffect>
                                    <p:anim calcmode="lin" valueType="num">
                                      <p:cBhvr>
                                        <p:cTn id="30" dur="1000" fill="hold"/>
                                        <p:tgtEl>
                                          <p:spTgt spid="74"/>
                                        </p:tgtEl>
                                        <p:attrNameLst>
                                          <p:attrName>ppt_x</p:attrName>
                                        </p:attrNameLst>
                                      </p:cBhvr>
                                      <p:tavLst>
                                        <p:tav tm="0">
                                          <p:val>
                                            <p:strVal val="#ppt_x"/>
                                          </p:val>
                                        </p:tav>
                                        <p:tav tm="100000">
                                          <p:val>
                                            <p:strVal val="#ppt_x"/>
                                          </p:val>
                                        </p:tav>
                                      </p:tavLst>
                                    </p:anim>
                                    <p:anim calcmode="lin" valueType="num">
                                      <p:cBhvr>
                                        <p:cTn id="31"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900"/>
                                  </p:stCondLst>
                                  <p:childTnLst>
                                    <p:set>
                                      <p:cBhvr>
                                        <p:cTn id="35" dur="1" fill="hold">
                                          <p:stCondLst>
                                            <p:cond delay="0"/>
                                          </p:stCondLst>
                                        </p:cTn>
                                        <p:tgtEl>
                                          <p:spTgt spid="83"/>
                                        </p:tgtEl>
                                        <p:attrNameLst>
                                          <p:attrName>style.visibility</p:attrName>
                                        </p:attrNameLst>
                                      </p:cBhvr>
                                      <p:to>
                                        <p:strVal val="visible"/>
                                      </p:to>
                                    </p:set>
                                    <p:animEffect transition="in" filter="fade">
                                      <p:cBhvr>
                                        <p:cTn id="36" dur="500"/>
                                        <p:tgtEl>
                                          <p:spTgt spid="83"/>
                                        </p:tgtEl>
                                      </p:cBhvr>
                                    </p:animEffect>
                                  </p:childTnLst>
                                </p:cTn>
                              </p:par>
                            </p:childTnLst>
                          </p:cTn>
                        </p:par>
                        <p:par>
                          <p:cTn id="37" fill="hold">
                            <p:stCondLst>
                              <p:cond delay="1400"/>
                            </p:stCondLst>
                            <p:childTnLst>
                              <p:par>
                                <p:cTn id="38" presetID="10" presetClass="entr" presetSubtype="0" fill="hold" grpId="0" nodeType="after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500"/>
                                        <p:tgtEl>
                                          <p:spTgt spid="8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fade">
                                      <p:cBhvr>
                                        <p:cTn id="43" dur="500"/>
                                        <p:tgtEl>
                                          <p:spTgt spid="86"/>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10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2000"/>
                                        <p:tgtEl>
                                          <p:spTgt spid="4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900"/>
                                  </p:stCondLst>
                                  <p:childTnLst>
                                    <p:set>
                                      <p:cBhvr>
                                        <p:cTn id="54" dur="1" fill="hold">
                                          <p:stCondLst>
                                            <p:cond delay="0"/>
                                          </p:stCondLst>
                                        </p:cTn>
                                        <p:tgtEl>
                                          <p:spTgt spid="90"/>
                                        </p:tgtEl>
                                        <p:attrNameLst>
                                          <p:attrName>style.visibility</p:attrName>
                                        </p:attrNameLst>
                                      </p:cBhvr>
                                      <p:to>
                                        <p:strVal val="visible"/>
                                      </p:to>
                                    </p:set>
                                    <p:animEffect transition="in" filter="fade">
                                      <p:cBhvr>
                                        <p:cTn id="55" dur="500"/>
                                        <p:tgtEl>
                                          <p:spTgt spid="90"/>
                                        </p:tgtEl>
                                      </p:cBhvr>
                                    </p:animEffect>
                                  </p:childTnLst>
                                </p:cTn>
                              </p:par>
                            </p:childTnLst>
                          </p:cTn>
                        </p:par>
                        <p:par>
                          <p:cTn id="56" fill="hold">
                            <p:stCondLst>
                              <p:cond delay="1400"/>
                            </p:stCondLst>
                            <p:childTnLst>
                              <p:par>
                                <p:cTn id="57" presetID="10" presetClass="entr" presetSubtype="0" fill="hold" grpId="0" nodeType="afterEffect">
                                  <p:stCondLst>
                                    <p:cond delay="0"/>
                                  </p:stCondLst>
                                  <p:childTnLst>
                                    <p:set>
                                      <p:cBhvr>
                                        <p:cTn id="58" dur="1" fill="hold">
                                          <p:stCondLst>
                                            <p:cond delay="0"/>
                                          </p:stCondLst>
                                        </p:cTn>
                                        <p:tgtEl>
                                          <p:spTgt spid="91"/>
                                        </p:tgtEl>
                                        <p:attrNameLst>
                                          <p:attrName>style.visibility</p:attrName>
                                        </p:attrNameLst>
                                      </p:cBhvr>
                                      <p:to>
                                        <p:strVal val="visible"/>
                                      </p:to>
                                    </p:set>
                                    <p:animEffect transition="in" filter="fade">
                                      <p:cBhvr>
                                        <p:cTn id="59" dur="500"/>
                                        <p:tgtEl>
                                          <p:spTgt spid="9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2"/>
                                        </p:tgtEl>
                                        <p:attrNameLst>
                                          <p:attrName>style.visibility</p:attrName>
                                        </p:attrNameLst>
                                      </p:cBhvr>
                                      <p:to>
                                        <p:strVal val="visible"/>
                                      </p:to>
                                    </p:set>
                                    <p:animEffect transition="in" filter="fade">
                                      <p:cBhvr>
                                        <p:cTn id="62" dur="500"/>
                                        <p:tgtEl>
                                          <p:spTgt spid="9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fade">
                                      <p:cBhvr>
                                        <p:cTn id="65" dur="500"/>
                                        <p:tgtEl>
                                          <p:spTgt spid="10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87"/>
                                        </p:tgtEl>
                                        <p:attrNameLst>
                                          <p:attrName>style.visibility</p:attrName>
                                        </p:attrNameLst>
                                      </p:cBhvr>
                                      <p:to>
                                        <p:strVal val="visible"/>
                                      </p:to>
                                    </p:set>
                                    <p:animEffect transition="in" filter="fade">
                                      <p:cBhvr>
                                        <p:cTn id="70" dur="2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5" grpId="0" animBg="1"/>
      <p:bldP spid="86" grpId="0" animBg="1"/>
      <p:bldP spid="90" grpId="0" animBg="1"/>
      <p:bldP spid="91" grpId="0" animBg="1"/>
      <p:bldP spid="92" grpId="0" animBg="1"/>
      <p:bldP spid="101" grpId="0"/>
      <p:bldP spid="10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Manual/Auto Scale</a:t>
            </a:r>
            <a:endParaRPr lang="en-US" dirty="0"/>
          </a:p>
        </p:txBody>
      </p:sp>
    </p:spTree>
    <p:extLst>
      <p:ext uri="{BB962C8B-B14F-4D97-AF65-F5344CB8AC3E}">
        <p14:creationId xmlns:p14="http://schemas.microsoft.com/office/powerpoint/2010/main" val="248739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2"/>
          </p:nvPr>
        </p:nvSpPr>
        <p:spPr/>
        <p:txBody>
          <a:bodyPr anchor="ctr">
            <a:normAutofit fontScale="47500" lnSpcReduction="20000"/>
          </a:bodyPr>
          <a:lstStyle/>
          <a:p>
            <a:pPr marL="252000" indent="0">
              <a:spcBef>
                <a:spcPts val="1800"/>
              </a:spcBef>
              <a:buNone/>
            </a:pPr>
            <a:r>
              <a:rPr lang="en-US" sz="6000" dirty="0" smtClean="0">
                <a:latin typeface="+mj-lt"/>
              </a:rPr>
              <a:t>Only Scales the Web Tier</a:t>
            </a:r>
          </a:p>
          <a:p>
            <a:pPr marL="252000" indent="0">
              <a:spcBef>
                <a:spcPts val="1800"/>
              </a:spcBef>
              <a:buNone/>
            </a:pPr>
            <a:r>
              <a:rPr lang="en-US" sz="6000" dirty="0" smtClean="0">
                <a:latin typeface="+mj-lt"/>
              </a:rPr>
              <a:t>Scale Up/Down is not instantaneous </a:t>
            </a:r>
          </a:p>
        </p:txBody>
      </p:sp>
      <p:sp>
        <p:nvSpPr>
          <p:cNvPr id="2" name="Title 1"/>
          <p:cNvSpPr>
            <a:spLocks noGrp="1"/>
          </p:cNvSpPr>
          <p:nvPr>
            <p:ph type="title"/>
          </p:nvPr>
        </p:nvSpPr>
        <p:spPr/>
        <p:txBody>
          <a:bodyPr/>
          <a:lstStyle/>
          <a:p>
            <a:r>
              <a:rPr lang="en-US" dirty="0"/>
              <a:t>Auto-Scale Considerations</a:t>
            </a:r>
            <a:br>
              <a:rPr lang="en-US" dirty="0"/>
            </a:br>
            <a:endParaRPr lang="en-US" dirty="0"/>
          </a:p>
        </p:txBody>
      </p:sp>
    </p:spTree>
    <p:extLst>
      <p:ext uri="{BB962C8B-B14F-4D97-AF65-F5344CB8AC3E}">
        <p14:creationId xmlns:p14="http://schemas.microsoft.com/office/powerpoint/2010/main" val="116693940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Deployment Slots</a:t>
            </a:r>
            <a:endParaRPr lang="en-US" sz="8800" dirty="0"/>
          </a:p>
        </p:txBody>
      </p:sp>
    </p:spTree>
    <p:extLst>
      <p:ext uri="{BB962C8B-B14F-4D97-AF65-F5344CB8AC3E}">
        <p14:creationId xmlns:p14="http://schemas.microsoft.com/office/powerpoint/2010/main" val="348593813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5650915" y="2162275"/>
            <a:ext cx="1229382" cy="362072"/>
          </a:xfrm>
          <a:prstGeom prst="rect">
            <a:avLst/>
          </a:prstGeom>
          <a:noFill/>
        </p:spPr>
        <p:txBody>
          <a:bodyPr wrap="square" rtlCol="0">
            <a:spAutoFit/>
          </a:bodyPr>
          <a:lstStyle/>
          <a:p>
            <a:r>
              <a:rPr lang="en-US" sz="1765" dirty="0">
                <a:solidFill>
                  <a:schemeClr val="bg1"/>
                </a:solidFill>
              </a:rPr>
              <a:t>swap</a:t>
            </a:r>
          </a:p>
        </p:txBody>
      </p:sp>
      <p:pic>
        <p:nvPicPr>
          <p:cNvPr id="27" name="Picture 26"/>
          <p:cNvPicPr>
            <a:picLocks noChangeAspect="1"/>
          </p:cNvPicPr>
          <p:nvPr/>
        </p:nvPicPr>
        <p:blipFill>
          <a:blip r:embed="rId3">
            <a:biLevel thresh="25000"/>
          </a:blip>
          <a:stretch>
            <a:fillRect/>
          </a:stretch>
        </p:blipFill>
        <p:spPr>
          <a:xfrm>
            <a:off x="4070753" y="2088634"/>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6616960" y="1461149"/>
            <a:ext cx="877161" cy="871427"/>
          </a:xfrm>
          <a:prstGeom prst="rect">
            <a:avLst/>
          </a:prstGeom>
        </p:spPr>
      </p:pic>
      <p:pic>
        <p:nvPicPr>
          <p:cNvPr id="29" name="Picture 28"/>
          <p:cNvPicPr>
            <a:picLocks noChangeAspect="1"/>
          </p:cNvPicPr>
          <p:nvPr/>
        </p:nvPicPr>
        <p:blipFill>
          <a:blip r:embed="rId4"/>
          <a:stretch>
            <a:fillRect/>
          </a:stretch>
        </p:blipFill>
        <p:spPr>
          <a:xfrm rot="1315097">
            <a:off x="5017926" y="1698074"/>
            <a:ext cx="1529021" cy="992723"/>
          </a:xfrm>
          <a:prstGeom prst="rect">
            <a:avLst/>
          </a:prstGeom>
        </p:spPr>
      </p:pic>
      <p:sp>
        <p:nvSpPr>
          <p:cNvPr id="30" name="Title 2"/>
          <p:cNvSpPr txBox="1">
            <a:spLocks/>
          </p:cNvSpPr>
          <p:nvPr/>
        </p:nvSpPr>
        <p:spPr>
          <a:xfrm>
            <a:off x="0" y="367230"/>
            <a:ext cx="11640620" cy="537933"/>
          </a:xfrm>
          <a:prstGeom prst="rect">
            <a:avLst/>
          </a:prstGeom>
        </p:spPr>
        <p:txBody>
          <a:bodyPr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4000" dirty="0" smtClean="0"/>
              <a:t>One Web App. </a:t>
            </a:r>
            <a:r>
              <a:rPr lang="en-US" sz="4000" dirty="0"/>
              <a:t>Multiple </a:t>
            </a:r>
            <a:r>
              <a:rPr lang="en-US" sz="4000" dirty="0" smtClean="0"/>
              <a:t>deployments.</a:t>
            </a:r>
            <a:endParaRPr lang="en-US" sz="4000" dirty="0"/>
          </a:p>
        </p:txBody>
      </p:sp>
      <p:sp>
        <p:nvSpPr>
          <p:cNvPr id="31" name="Rectangle 30"/>
          <p:cNvSpPr/>
          <p:nvPr/>
        </p:nvSpPr>
        <p:spPr>
          <a:xfrm>
            <a:off x="3166552" y="2343311"/>
            <a:ext cx="954685" cy="646331"/>
          </a:xfrm>
          <a:prstGeom prst="rect">
            <a:avLst/>
          </a:prstGeom>
        </p:spPr>
        <p:txBody>
          <a:bodyPr wrap="none">
            <a:spAutoFit/>
          </a:bodyPr>
          <a:lstStyle/>
          <a:p>
            <a:pPr algn="r"/>
            <a:r>
              <a:rPr lang="en-US" dirty="0" smtClean="0">
                <a:solidFill>
                  <a:schemeClr val="bg1"/>
                </a:solidFill>
              </a:rPr>
              <a:t>Staging</a:t>
            </a:r>
            <a:br>
              <a:rPr lang="en-US" dirty="0" smtClean="0">
                <a:solidFill>
                  <a:schemeClr val="bg1"/>
                </a:solidFill>
              </a:rPr>
            </a:br>
            <a:r>
              <a:rPr lang="en-US" dirty="0" smtClean="0">
                <a:solidFill>
                  <a:schemeClr val="bg1"/>
                </a:solidFill>
              </a:rPr>
              <a:t>slot</a:t>
            </a:r>
            <a:endParaRPr lang="en-US" dirty="0">
              <a:solidFill>
                <a:schemeClr val="bg1"/>
              </a:solidFill>
            </a:endParaRPr>
          </a:p>
        </p:txBody>
      </p:sp>
      <p:sp>
        <p:nvSpPr>
          <p:cNvPr id="32" name="TextBox 31"/>
          <p:cNvSpPr txBox="1"/>
          <p:nvPr/>
        </p:nvSpPr>
        <p:spPr>
          <a:xfrm>
            <a:off x="7467348" y="1623466"/>
            <a:ext cx="1695819" cy="635559"/>
          </a:xfrm>
          <a:prstGeom prst="rect">
            <a:avLst/>
          </a:prstGeom>
          <a:noFill/>
        </p:spPr>
        <p:txBody>
          <a:bodyPr wrap="square" rtlCol="0">
            <a:spAutoFit/>
          </a:bodyPr>
          <a:lstStyle/>
          <a:p>
            <a:r>
              <a:rPr lang="en-US" sz="1765" dirty="0" smtClean="0">
                <a:solidFill>
                  <a:schemeClr val="bg1"/>
                </a:solidFill>
              </a:rPr>
              <a:t>Production </a:t>
            </a:r>
          </a:p>
          <a:p>
            <a:r>
              <a:rPr lang="en-US" sz="1765" dirty="0" smtClean="0">
                <a:solidFill>
                  <a:schemeClr val="bg1"/>
                </a:solidFill>
              </a:rPr>
              <a:t>slot</a:t>
            </a:r>
            <a:endParaRPr lang="en-US" sz="1765" dirty="0">
              <a:solidFill>
                <a:schemeClr val="bg1"/>
              </a:solidFill>
            </a:endParaRPr>
          </a:p>
        </p:txBody>
      </p:sp>
      <p:sp>
        <p:nvSpPr>
          <p:cNvPr id="2" name="TextBox 1"/>
          <p:cNvSpPr txBox="1"/>
          <p:nvPr/>
        </p:nvSpPr>
        <p:spPr>
          <a:xfrm>
            <a:off x="2553419" y="448573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
        <p:nvSpPr>
          <p:cNvPr id="33" name="Content Placeholder 3"/>
          <p:cNvSpPr txBox="1">
            <a:spLocks/>
          </p:cNvSpPr>
          <p:nvPr/>
        </p:nvSpPr>
        <p:spPr>
          <a:xfrm>
            <a:off x="2541531" y="3605787"/>
            <a:ext cx="9544076" cy="336435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lnSpc>
                <a:spcPct val="75000"/>
              </a:lnSpc>
              <a:spcBef>
                <a:spcPts val="0"/>
              </a:spcBef>
              <a:buNone/>
            </a:pPr>
            <a:r>
              <a:rPr lang="en-US" sz="2800" dirty="0" smtClean="0">
                <a:solidFill>
                  <a:schemeClr val="tx1"/>
                </a:solidFill>
              </a:rPr>
              <a:t>Streamline </a:t>
            </a:r>
            <a:r>
              <a:rPr lang="en-US" sz="2800" dirty="0">
                <a:solidFill>
                  <a:schemeClr val="tx1"/>
                </a:solidFill>
              </a:rPr>
              <a:t>dev, test and </a:t>
            </a:r>
            <a:r>
              <a:rPr lang="en-US" sz="2800" dirty="0" smtClean="0">
                <a:solidFill>
                  <a:schemeClr val="tx1"/>
                </a:solidFill>
              </a:rPr>
              <a:t>production deployment workflow</a:t>
            </a:r>
            <a:br>
              <a:rPr lang="en-US" sz="2800" dirty="0" smtClean="0">
                <a:solidFill>
                  <a:schemeClr val="tx1"/>
                </a:solidFill>
              </a:rPr>
            </a:br>
            <a:r>
              <a:rPr lang="en-US" sz="2800" dirty="0" smtClean="0">
                <a:solidFill>
                  <a:schemeClr val="tx1"/>
                </a:solidFill>
              </a:rPr>
              <a:t/>
            </a:r>
            <a:br>
              <a:rPr lang="en-US" sz="2800" dirty="0" smtClean="0">
                <a:solidFill>
                  <a:schemeClr val="tx1"/>
                </a:solidFill>
              </a:rPr>
            </a:br>
            <a:r>
              <a:rPr lang="en-US" sz="2800" dirty="0" smtClean="0">
                <a:solidFill>
                  <a:schemeClr val="tx1"/>
                </a:solidFill>
              </a:rPr>
              <a:t>Swap </a:t>
            </a:r>
            <a:r>
              <a:rPr lang="en-US" sz="2800" dirty="0">
                <a:solidFill>
                  <a:schemeClr val="tx1"/>
                </a:solidFill>
              </a:rPr>
              <a:t>staging and production with zero </a:t>
            </a:r>
            <a:r>
              <a:rPr lang="en-US" sz="2800" dirty="0" smtClean="0">
                <a:solidFill>
                  <a:schemeClr val="tx1"/>
                </a:solidFill>
              </a:rPr>
              <a:t>downtime</a:t>
            </a:r>
            <a:br>
              <a:rPr lang="en-US" sz="2800" dirty="0" smtClean="0">
                <a:solidFill>
                  <a:schemeClr val="tx1"/>
                </a:solidFill>
              </a:rPr>
            </a:br>
            <a:r>
              <a:rPr lang="en-US" sz="2800" dirty="0" smtClean="0">
                <a:solidFill>
                  <a:schemeClr val="tx1"/>
                </a:solidFill>
              </a:rPr>
              <a:t> </a:t>
            </a:r>
            <a:r>
              <a:rPr lang="en-US" sz="2800" dirty="0">
                <a:solidFill>
                  <a:schemeClr val="tx1"/>
                </a:solidFill>
              </a:rPr>
              <a:t/>
            </a:r>
            <a:br>
              <a:rPr lang="en-US" sz="2800" dirty="0">
                <a:solidFill>
                  <a:schemeClr val="tx1"/>
                </a:solidFill>
              </a:rPr>
            </a:br>
            <a:r>
              <a:rPr lang="en-US" sz="2800" dirty="0" smtClean="0">
                <a:solidFill>
                  <a:schemeClr val="tx1"/>
                </a:solidFill>
              </a:rPr>
              <a:t>Instantaneous rollback </a:t>
            </a:r>
            <a:r>
              <a:rPr lang="en-US" sz="2800" dirty="0">
                <a:solidFill>
                  <a:schemeClr val="tx1"/>
                </a:solidFill>
              </a:rPr>
              <a:t>to previous “last known good site</a:t>
            </a:r>
            <a:r>
              <a:rPr lang="en-US" sz="2800" dirty="0" smtClean="0">
                <a:solidFill>
                  <a:schemeClr val="tx1"/>
                </a:solidFill>
              </a:rPr>
              <a:t>”</a:t>
            </a:r>
          </a:p>
          <a:p>
            <a:pPr marL="0" indent="0">
              <a:lnSpc>
                <a:spcPct val="75000"/>
              </a:lnSpc>
              <a:buNone/>
            </a:pPr>
            <a:r>
              <a:rPr lang="en-US" sz="2800" dirty="0">
                <a:solidFill>
                  <a:schemeClr val="tx1"/>
                </a:solidFill>
              </a:rPr>
              <a:t/>
            </a:r>
            <a:br>
              <a:rPr lang="en-US" sz="2800" dirty="0">
                <a:solidFill>
                  <a:schemeClr val="tx1"/>
                </a:solidFill>
              </a:rPr>
            </a:br>
            <a:r>
              <a:rPr lang="en-US" sz="2800" dirty="0" smtClean="0">
                <a:solidFill>
                  <a:schemeClr val="tx1"/>
                </a:solidFill>
              </a:rPr>
              <a:t>Enables A/B testing, continuous deployment, staged publishing and much more</a:t>
            </a:r>
            <a:br>
              <a:rPr lang="en-US" sz="2800" dirty="0" smtClean="0">
                <a:solidFill>
                  <a:schemeClr val="tx1"/>
                </a:solidFill>
              </a:rPr>
            </a:br>
            <a:endParaRPr lang="en-US" sz="2800" dirty="0">
              <a:solidFill>
                <a:schemeClr val="tx1"/>
              </a:solidFill>
            </a:endParaRPr>
          </a:p>
        </p:txBody>
      </p:sp>
      <p:sp>
        <p:nvSpPr>
          <p:cNvPr id="12" name="TextBox 11"/>
          <p:cNvSpPr txBox="1"/>
          <p:nvPr/>
        </p:nvSpPr>
        <p:spPr>
          <a:xfrm>
            <a:off x="4947914" y="1014555"/>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13" name="TextBox 12"/>
          <p:cNvSpPr txBox="1"/>
          <p:nvPr/>
        </p:nvSpPr>
        <p:spPr>
          <a:xfrm>
            <a:off x="1051120" y="3897171"/>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14" name="Flowchart: Alternate Process 13"/>
          <p:cNvSpPr/>
          <p:nvPr/>
        </p:nvSpPr>
        <p:spPr>
          <a:xfrm>
            <a:off x="3001818" y="1357740"/>
            <a:ext cx="5865091" cy="1773381"/>
          </a:xfrm>
          <a:prstGeom prst="flowChartAlternateProcess">
            <a:avLst/>
          </a:prstGeom>
          <a:noFill/>
          <a:ln w="12700" cap="flat" cmpd="sng" algn="ctr">
            <a:solidFill>
              <a:srgbClr val="FFFFFF"/>
            </a:solidFill>
            <a:prstDash val="solid"/>
            <a:miter lim="800000"/>
          </a:ln>
          <a:effectLst/>
        </p:spPr>
        <p:txBody>
          <a:bodyPr rtlCol="0" anchor="ctr"/>
          <a:lstStyle/>
          <a:p>
            <a:pPr algn="ctr" defTabSz="896386">
              <a:defRPr/>
            </a:pPr>
            <a:endParaRPr lang="en-US" kern="0">
              <a:solidFill>
                <a:schemeClr val="bg1"/>
              </a:solidFill>
            </a:endParaRPr>
          </a:p>
        </p:txBody>
      </p:sp>
    </p:spTree>
    <p:extLst>
      <p:ext uri="{BB962C8B-B14F-4D97-AF65-F5344CB8AC3E}">
        <p14:creationId xmlns:p14="http://schemas.microsoft.com/office/powerpoint/2010/main" val="184994285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2"/>
          <a:stretch>
            <a:fillRect/>
          </a:stretch>
        </p:blipFill>
        <p:spPr>
          <a:xfrm>
            <a:off x="8087219" y="1636202"/>
            <a:ext cx="1507500" cy="978750"/>
          </a:xfrm>
          <a:prstGeom prst="rect">
            <a:avLst/>
          </a:prstGeom>
        </p:spPr>
      </p:pic>
      <p:pic>
        <p:nvPicPr>
          <p:cNvPr id="27" name="Picture 26"/>
          <p:cNvPicPr>
            <a:picLocks noChangeAspect="1"/>
          </p:cNvPicPr>
          <p:nvPr/>
        </p:nvPicPr>
        <p:blipFill>
          <a:blip r:embed="rId13"/>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4"/>
          <a:stretch>
            <a:fillRect/>
          </a:stretch>
        </p:blipFill>
        <p:spPr>
          <a:xfrm>
            <a:off x="2788810" y="4960912"/>
            <a:ext cx="447874" cy="1224190"/>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5"/>
            <a:stretch>
              <a:fillRect/>
            </a:stretch>
          </p:blipFill>
          <p:spPr>
            <a:xfrm>
              <a:off x="3719625" y="-351356"/>
              <a:ext cx="2775838" cy="4134755"/>
            </a:xfrm>
            <a:prstGeom prst="rect">
              <a:avLst/>
            </a:prstGeom>
          </p:spPr>
        </p:pic>
        <p:pic>
          <p:nvPicPr>
            <p:cNvPr id="46" name="Picture 45"/>
            <p:cNvPicPr>
              <a:picLocks noChangeAspect="1"/>
            </p:cNvPicPr>
            <p:nvPr/>
          </p:nvPicPr>
          <p:blipFill>
            <a:blip r:embed="rId16"/>
            <a:stretch>
              <a:fillRect/>
            </a:stretch>
          </p:blipFill>
          <p:spPr>
            <a:xfrm>
              <a:off x="4484016" y="1290841"/>
              <a:ext cx="979669" cy="1295431"/>
            </a:xfrm>
            <a:prstGeom prst="rect">
              <a:avLst/>
            </a:prstGeom>
          </p:spPr>
        </p:pic>
      </p:grpSp>
      <p:grpSp>
        <p:nvGrpSpPr>
          <p:cNvPr id="25" name="Group 24"/>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0"/>
            <a:stretch>
              <a:fillRect/>
            </a:stretch>
          </p:blipFill>
          <p:spPr>
            <a:xfrm>
              <a:off x="9827324" y="-40038"/>
              <a:ext cx="934789" cy="1104751"/>
            </a:xfrm>
            <a:prstGeom prst="rect">
              <a:avLst/>
            </a:prstGeom>
          </p:spPr>
        </p:pic>
        <p:pic>
          <p:nvPicPr>
            <p:cNvPr id="41" name="Picture 40"/>
            <p:cNvPicPr>
              <a:picLocks noChangeAspect="1"/>
            </p:cNvPicPr>
            <p:nvPr/>
          </p:nvPicPr>
          <p:blipFill>
            <a:blip r:embed="rId17"/>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6873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pic>
        <p:nvPicPr>
          <p:cNvPr id="18" name="Picture 17"/>
          <p:cNvPicPr>
            <a:picLocks noChangeAspect="1"/>
          </p:cNvPicPr>
          <p:nvPr/>
        </p:nvPicPr>
        <p:blipFill>
          <a:blip r:embed="rId3"/>
          <a:stretch>
            <a:fillRect/>
          </a:stretch>
        </p:blipFill>
        <p:spPr>
          <a:xfrm>
            <a:off x="3412002" y="1562735"/>
            <a:ext cx="6671087" cy="431054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grpSp>
        <p:nvGrpSpPr>
          <p:cNvPr id="48" name="Group 47"/>
          <p:cNvGrpSpPr/>
          <p:nvPr/>
        </p:nvGrpSpPr>
        <p:grpSpPr>
          <a:xfrm>
            <a:off x="5093246" y="606416"/>
            <a:ext cx="2775838" cy="4134755"/>
            <a:chOff x="3719625" y="-351356"/>
            <a:chExt cx="2775838" cy="4134755"/>
          </a:xfrm>
        </p:grpSpPr>
        <p:pic>
          <p:nvPicPr>
            <p:cNvPr id="49" name="Picture 48"/>
            <p:cNvPicPr>
              <a:picLocks noChangeAspect="1"/>
            </p:cNvPicPr>
            <p:nvPr/>
          </p:nvPicPr>
          <p:blipFill>
            <a:blip r:embed="rId5"/>
            <a:stretch>
              <a:fillRect/>
            </a:stretch>
          </p:blipFill>
          <p:spPr>
            <a:xfrm>
              <a:off x="3719625" y="-351356"/>
              <a:ext cx="2775838" cy="4134755"/>
            </a:xfrm>
            <a:prstGeom prst="rect">
              <a:avLst/>
            </a:prstGeom>
          </p:spPr>
        </p:pic>
        <p:pic>
          <p:nvPicPr>
            <p:cNvPr id="50" name="Picture 49"/>
            <p:cNvPicPr>
              <a:picLocks noChangeAspect="1"/>
            </p:cNvPicPr>
            <p:nvPr/>
          </p:nvPicPr>
          <p:blipFill>
            <a:blip r:embed="rId6"/>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7"/>
          <a:stretch>
            <a:fillRect/>
          </a:stretch>
        </p:blipFill>
        <p:spPr>
          <a:xfrm>
            <a:off x="2845363" y="4756882"/>
            <a:ext cx="2172796" cy="1400076"/>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5"/>
          <a:stretch>
            <a:fillRect/>
          </a:stretch>
        </p:blipFill>
        <p:spPr>
          <a:xfrm>
            <a:off x="8087219" y="1636202"/>
            <a:ext cx="1507500" cy="978750"/>
          </a:xfrm>
          <a:prstGeom prst="rect">
            <a:avLst/>
          </a:prstGeom>
        </p:spPr>
      </p:pic>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6" name="Picture 45"/>
          <p:cNvPicPr>
            <a:picLocks noChangeAspect="1"/>
          </p:cNvPicPr>
          <p:nvPr/>
        </p:nvPicPr>
        <p:blipFill>
          <a:blip r:embed="rId18"/>
          <a:stretch>
            <a:fillRect/>
          </a:stretch>
        </p:blipFill>
        <p:spPr>
          <a:xfrm>
            <a:off x="6815135" y="2378713"/>
            <a:ext cx="587762" cy="477557"/>
          </a:xfrm>
          <a:prstGeom prst="rect">
            <a:avLst/>
          </a:prstGeom>
        </p:spPr>
      </p:pic>
      <p:pic>
        <p:nvPicPr>
          <p:cNvPr id="47" name="Picture 46"/>
          <p:cNvPicPr>
            <a:picLocks noChangeAspect="1"/>
          </p:cNvPicPr>
          <p:nvPr/>
        </p:nvPicPr>
        <p:blipFill>
          <a:blip r:embed="rId19"/>
          <a:stretch>
            <a:fillRect/>
          </a:stretch>
        </p:blipFill>
        <p:spPr>
          <a:xfrm>
            <a:off x="6616842" y="1624832"/>
            <a:ext cx="2761520" cy="4105186"/>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3"/>
            <a:stretch>
              <a:fillRect/>
            </a:stretch>
          </p:blipFill>
          <p:spPr>
            <a:xfrm>
              <a:off x="9827324" y="-40038"/>
              <a:ext cx="934789" cy="1104751"/>
            </a:xfrm>
            <a:prstGeom prst="rect">
              <a:avLst/>
            </a:prstGeom>
          </p:spPr>
        </p:pic>
        <p:pic>
          <p:nvPicPr>
            <p:cNvPr id="42" name="Picture 41"/>
            <p:cNvPicPr>
              <a:picLocks noChangeAspect="1"/>
            </p:cNvPicPr>
            <p:nvPr/>
          </p:nvPicPr>
          <p:blipFill>
            <a:blip r:embed="rId20"/>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8400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250"/>
                                  </p:stCondLst>
                                  <p:childTnLst>
                                    <p:animMotion origin="layout" path="M -4.16667E-7 -4.81481E-6 L -0.1125 -0.1375 " pathEditMode="relative" rAng="0" ptsTypes="AA">
                                      <p:cBhvr>
                                        <p:cTn id="13" dur="2000" fill="hold"/>
                                        <p:tgtEl>
                                          <p:spTgt spid="48"/>
                                        </p:tgtEl>
                                        <p:attrNameLst>
                                          <p:attrName>ppt_x</p:attrName>
                                          <p:attrName>ppt_y</p:attrName>
                                        </p:attrNameLst>
                                      </p:cBhvr>
                                      <p:rCtr x="-5625" y="-6875"/>
                                    </p:animMotion>
                                  </p:childTnLst>
                                </p:cTn>
                              </p:par>
                              <p:par>
                                <p:cTn id="14" presetID="47" presetClass="entr" presetSubtype="0" fill="hold" nodeType="withEffect">
                                  <p:stCondLst>
                                    <p:cond delay="175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anim calcmode="lin" valueType="num">
                                      <p:cBhvr>
                                        <p:cTn id="17" dur="1000" fill="hold"/>
                                        <p:tgtEl>
                                          <p:spTgt spid="47"/>
                                        </p:tgtEl>
                                        <p:attrNameLst>
                                          <p:attrName>ppt_x</p:attrName>
                                        </p:attrNameLst>
                                      </p:cBhvr>
                                      <p:tavLst>
                                        <p:tav tm="0">
                                          <p:val>
                                            <p:strVal val="#ppt_x"/>
                                          </p:val>
                                        </p:tav>
                                        <p:tav tm="100000">
                                          <p:val>
                                            <p:strVal val="#ppt_x"/>
                                          </p:val>
                                        </p:tav>
                                      </p:tavLst>
                                    </p:anim>
                                    <p:anim calcmode="lin" valueType="num">
                                      <p:cBhvr>
                                        <p:cTn id="18" dur="1000" fill="hold"/>
                                        <p:tgtEl>
                                          <p:spTgt spid="47"/>
                                        </p:tgtEl>
                                        <p:attrNameLst>
                                          <p:attrName>ppt_y</p:attrName>
                                        </p:attrNameLst>
                                      </p:cBhvr>
                                      <p:tavLst>
                                        <p:tav tm="0">
                                          <p:val>
                                            <p:strVal val="#ppt_y-.1"/>
                                          </p:val>
                                        </p:tav>
                                        <p:tav tm="100000">
                                          <p:val>
                                            <p:strVal val="#ppt_y"/>
                                          </p:val>
                                        </p:tav>
                                      </p:tavLst>
                                    </p:anim>
                                  </p:childTnLst>
                                </p:cTn>
                              </p:par>
                            </p:childTnLst>
                          </p:cTn>
                        </p:par>
                        <p:par>
                          <p:cTn id="19" fill="hold">
                            <p:stCondLst>
                              <p:cond delay="32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grpSp>
        <p:nvGrpSpPr>
          <p:cNvPr id="56" name="Group 55"/>
          <p:cNvGrpSpPr/>
          <p:nvPr/>
        </p:nvGrpSpPr>
        <p:grpSpPr>
          <a:xfrm>
            <a:off x="3716444" y="-338179"/>
            <a:ext cx="2775838" cy="4134755"/>
            <a:chOff x="3719625" y="-351356"/>
            <a:chExt cx="2775838" cy="4134755"/>
          </a:xfrm>
        </p:grpSpPr>
        <p:pic>
          <p:nvPicPr>
            <p:cNvPr id="57" name="Picture 56"/>
            <p:cNvPicPr>
              <a:picLocks noChangeAspect="1"/>
            </p:cNvPicPr>
            <p:nvPr/>
          </p:nvPicPr>
          <p:blipFill>
            <a:blip r:embed="rId3"/>
            <a:stretch>
              <a:fillRect/>
            </a:stretch>
          </p:blipFill>
          <p:spPr>
            <a:xfrm>
              <a:off x="3719625" y="-351356"/>
              <a:ext cx="2775838" cy="4134755"/>
            </a:xfrm>
            <a:prstGeom prst="rect">
              <a:avLst/>
            </a:prstGeom>
          </p:spPr>
        </p:pic>
        <p:pic>
          <p:nvPicPr>
            <p:cNvPr id="58" name="Picture 57"/>
            <p:cNvPicPr>
              <a:picLocks noChangeAspect="1"/>
            </p:cNvPicPr>
            <p:nvPr/>
          </p:nvPicPr>
          <p:blipFill>
            <a:blip r:embed="rId4"/>
            <a:stretch>
              <a:fillRect/>
            </a:stretch>
          </p:blipFill>
          <p:spPr>
            <a:xfrm>
              <a:off x="4484016" y="1290841"/>
              <a:ext cx="979669" cy="1295431"/>
            </a:xfrm>
            <a:prstGeom prst="rect">
              <a:avLst/>
            </a:prstGeom>
          </p:spPr>
        </p:pic>
      </p:grpSp>
      <p:pic>
        <p:nvPicPr>
          <p:cNvPr id="30" name="Picture 29"/>
          <p:cNvPicPr>
            <a:picLocks noChangeAspect="1"/>
          </p:cNvPicPr>
          <p:nvPr/>
        </p:nvPicPr>
        <p:blipFill>
          <a:blip r:embed="rId5"/>
          <a:stretch>
            <a:fillRect/>
          </a:stretch>
        </p:blipFill>
        <p:spPr>
          <a:xfrm>
            <a:off x="6609503" y="0"/>
            <a:ext cx="5582498" cy="3614057"/>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3" name="Picture 2"/>
          <p:cNvPicPr>
            <a:picLocks noChangeAspect="1"/>
          </p:cNvPicPr>
          <p:nvPr/>
        </p:nvPicPr>
        <p:blipFill>
          <a:blip r:embed="rId7"/>
          <a:stretch>
            <a:fillRect/>
          </a:stretch>
        </p:blipFill>
        <p:spPr>
          <a:xfrm>
            <a:off x="8087488" y="1636202"/>
            <a:ext cx="1506507" cy="978750"/>
          </a:xfrm>
          <a:prstGeom prst="rect">
            <a:avLst/>
          </a:prstGeom>
        </p:spPr>
      </p:pic>
      <p:pic>
        <p:nvPicPr>
          <p:cNvPr id="50" name="Picture 49"/>
          <p:cNvPicPr>
            <a:picLocks noChangeAspect="1"/>
          </p:cNvPicPr>
          <p:nvPr/>
        </p:nvPicPr>
        <p:blipFill>
          <a:blip r:embed="rId8"/>
          <a:stretch>
            <a:fillRect/>
          </a:stretch>
        </p:blipFill>
        <p:spPr>
          <a:xfrm>
            <a:off x="8087219" y="1636202"/>
            <a:ext cx="1507500"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9"/>
            <a:stretch>
              <a:fillRect/>
            </a:stretch>
          </p:blipFill>
          <p:spPr>
            <a:xfrm>
              <a:off x="6722970" y="1674257"/>
              <a:ext cx="2780259" cy="4133042"/>
            </a:xfrm>
            <a:prstGeom prst="rect">
              <a:avLst/>
            </a:prstGeom>
          </p:spPr>
        </p:pic>
        <p:pic>
          <p:nvPicPr>
            <p:cNvPr id="53" name="Picture 52"/>
            <p:cNvPicPr>
              <a:picLocks noChangeAspect="1"/>
            </p:cNvPicPr>
            <p:nvPr/>
          </p:nvPicPr>
          <p:blipFill>
            <a:blip r:embed="rId4"/>
            <a:stretch>
              <a:fillRect/>
            </a:stretch>
          </p:blipFill>
          <p:spPr>
            <a:xfrm>
              <a:off x="7470523" y="3260826"/>
              <a:ext cx="979669" cy="1295431"/>
            </a:xfrm>
            <a:prstGeom prst="rect">
              <a:avLst/>
            </a:prstGeom>
          </p:spPr>
        </p:pic>
      </p:grpSp>
      <p:pic>
        <p:nvPicPr>
          <p:cNvPr id="26" name="Picture 25"/>
          <p:cNvPicPr>
            <a:picLocks noChangeAspect="1"/>
          </p:cNvPicPr>
          <p:nvPr/>
        </p:nvPicPr>
        <p:blipFill>
          <a:blip r:embed="rId10"/>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1"/>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2"/>
          <a:stretch>
            <a:fillRect/>
          </a:stretch>
        </p:blipFill>
        <p:spPr>
          <a:xfrm>
            <a:off x="1" y="3743009"/>
            <a:ext cx="4822369" cy="3124661"/>
          </a:xfrm>
          <a:prstGeom prst="rect">
            <a:avLst/>
          </a:prstGeom>
        </p:spPr>
      </p:pic>
      <p:pic>
        <p:nvPicPr>
          <p:cNvPr id="22" name="Picture 21"/>
          <p:cNvPicPr>
            <a:picLocks noChangeAspect="1"/>
          </p:cNvPicPr>
          <p:nvPr/>
        </p:nvPicPr>
        <p:blipFill>
          <a:blip r:embed="rId13"/>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4"/>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4"/>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9" name="Picture 48"/>
          <p:cNvPicPr>
            <a:picLocks noChangeAspect="1"/>
          </p:cNvPicPr>
          <p:nvPr/>
        </p:nvPicPr>
        <p:blipFill>
          <a:blip r:embed="rId18"/>
          <a:stretch>
            <a:fillRect/>
          </a:stretch>
        </p:blipFill>
        <p:spPr>
          <a:xfrm>
            <a:off x="8313888" y="266746"/>
            <a:ext cx="3327976" cy="2148255"/>
          </a:xfrm>
          <a:prstGeom prst="rect">
            <a:avLst/>
          </a:prstGeom>
        </p:spPr>
      </p:pic>
      <p:pic>
        <p:nvPicPr>
          <p:cNvPr id="45" name="Picture 44"/>
          <p:cNvPicPr>
            <a:picLocks noChangeAspect="1"/>
          </p:cNvPicPr>
          <p:nvPr/>
        </p:nvPicPr>
        <p:blipFill>
          <a:blip r:embed="rId19"/>
          <a:stretch>
            <a:fillRect/>
          </a:stretch>
        </p:blipFill>
        <p:spPr>
          <a:xfrm>
            <a:off x="3958553" y="483348"/>
            <a:ext cx="900012" cy="707152"/>
          </a:xfrm>
          <a:prstGeom prst="rect">
            <a:avLst/>
          </a:prstGeom>
        </p:spPr>
      </p:pic>
      <p:pic>
        <p:nvPicPr>
          <p:cNvPr id="46" name="Picture 45"/>
          <p:cNvPicPr>
            <a:picLocks noChangeAspect="1"/>
          </p:cNvPicPr>
          <p:nvPr/>
        </p:nvPicPr>
        <p:blipFill>
          <a:blip r:embed="rId20"/>
          <a:stretch>
            <a:fillRect/>
          </a:stretch>
        </p:blipFill>
        <p:spPr>
          <a:xfrm>
            <a:off x="6815135" y="2378713"/>
            <a:ext cx="587762" cy="477557"/>
          </a:xfrm>
          <a:prstGeom prst="rect">
            <a:avLst/>
          </a:prstGeom>
        </p:spPr>
      </p:pic>
      <p:pic>
        <p:nvPicPr>
          <p:cNvPr id="59" name="Picture 58"/>
          <p:cNvPicPr>
            <a:picLocks noChangeAspect="1"/>
          </p:cNvPicPr>
          <p:nvPr/>
        </p:nvPicPr>
        <p:blipFill>
          <a:blip r:embed="rId21"/>
          <a:stretch>
            <a:fillRect/>
          </a:stretch>
        </p:blipFill>
        <p:spPr>
          <a:xfrm>
            <a:off x="6616842" y="1624832"/>
            <a:ext cx="2761520" cy="4105186"/>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4"/>
            <a:stretch>
              <a:fillRect/>
            </a:stretch>
          </p:blipFill>
          <p:spPr>
            <a:xfrm>
              <a:off x="9827324" y="-40038"/>
              <a:ext cx="934789" cy="1104751"/>
            </a:xfrm>
            <a:prstGeom prst="rect">
              <a:avLst/>
            </a:prstGeom>
          </p:spPr>
        </p:pic>
        <p:pic>
          <p:nvPicPr>
            <p:cNvPr id="40" name="Picture 39"/>
            <p:cNvPicPr>
              <a:picLocks noChangeAspect="1"/>
            </p:cNvPicPr>
            <p:nvPr/>
          </p:nvPicPr>
          <p:blipFill>
            <a:blip r:embed="rId22"/>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0193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750"/>
                                  </p:stCondLst>
                                  <p:childTnLst>
                                    <p:animEffect transition="out" filter="fade">
                                      <p:cBhvr>
                                        <p:cTn id="10" dur="500"/>
                                        <p:tgtEl>
                                          <p:spTgt spid="59"/>
                                        </p:tgtEl>
                                      </p:cBhvr>
                                    </p:animEffect>
                                    <p:set>
                                      <p:cBhvr>
                                        <p:cTn id="11" dur="1" fill="hold">
                                          <p:stCondLst>
                                            <p:cond delay="499"/>
                                          </p:stCondLst>
                                        </p:cTn>
                                        <p:tgtEl>
                                          <p:spTgt spid="59"/>
                                        </p:tgtEl>
                                        <p:attrNameLst>
                                          <p:attrName>style.visibility</p:attrName>
                                        </p:attrNameLst>
                                      </p:cBhvr>
                                      <p:to>
                                        <p:strVal val="hidden"/>
                                      </p:to>
                                    </p:set>
                                  </p:childTnLst>
                                </p:cTn>
                              </p:par>
                              <p:par>
                                <p:cTn id="12" presetID="10" presetClass="entr" presetSubtype="0" fill="hold" nodeType="withEffect">
                                  <p:stCondLst>
                                    <p:cond delay="50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par>
                          <p:cTn id="15" fill="hold">
                            <p:stCondLst>
                              <p:cond delay="2250"/>
                            </p:stCondLst>
                            <p:childTnLst>
                              <p:par>
                                <p:cTn id="16" presetID="10" presetClass="entr" presetSubtype="0"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27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2" name="Picture 1"/>
          <p:cNvPicPr>
            <a:picLocks noChangeAspect="1"/>
          </p:cNvPicPr>
          <p:nvPr/>
        </p:nvPicPr>
        <p:blipFill>
          <a:blip r:embed="rId3"/>
          <a:stretch>
            <a:fillRect/>
          </a:stretch>
        </p:blipFill>
        <p:spPr>
          <a:xfrm>
            <a:off x="2009811" y="672071"/>
            <a:ext cx="9420190" cy="609029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pic>
        <p:nvPicPr>
          <p:cNvPr id="3" name="Picture 2"/>
          <p:cNvPicPr>
            <a:picLocks noChangeAspect="1"/>
          </p:cNvPicPr>
          <p:nvPr/>
        </p:nvPicPr>
        <p:blipFill>
          <a:blip r:embed="rId5"/>
          <a:stretch>
            <a:fillRect/>
          </a:stretch>
        </p:blipFill>
        <p:spPr>
          <a:xfrm>
            <a:off x="8087488" y="1636202"/>
            <a:ext cx="1506507"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6"/>
            <a:stretch>
              <a:fillRect/>
            </a:stretch>
          </p:blipFill>
          <p:spPr>
            <a:xfrm>
              <a:off x="6722970" y="1674257"/>
              <a:ext cx="2780259" cy="4133042"/>
            </a:xfrm>
            <a:prstGeom prst="rect">
              <a:avLst/>
            </a:prstGeom>
          </p:spPr>
        </p:pic>
        <p:pic>
          <p:nvPicPr>
            <p:cNvPr id="53" name="Picture 52"/>
            <p:cNvPicPr>
              <a:picLocks noChangeAspect="1"/>
            </p:cNvPicPr>
            <p:nvPr/>
          </p:nvPicPr>
          <p:blipFill>
            <a:blip r:embed="rId7"/>
            <a:stretch>
              <a:fillRect/>
            </a:stretch>
          </p:blipFill>
          <p:spPr>
            <a:xfrm>
              <a:off x="7470523" y="3260826"/>
              <a:ext cx="979669" cy="1295431"/>
            </a:xfrm>
            <a:prstGeom prst="rect">
              <a:avLst/>
            </a:prstGeom>
          </p:spPr>
        </p:pic>
      </p:grpSp>
      <p:grpSp>
        <p:nvGrpSpPr>
          <p:cNvPr id="55" name="Group 54"/>
          <p:cNvGrpSpPr/>
          <p:nvPr/>
        </p:nvGrpSpPr>
        <p:grpSpPr>
          <a:xfrm>
            <a:off x="3716444" y="-338179"/>
            <a:ext cx="2775838" cy="4134755"/>
            <a:chOff x="3719625" y="-351356"/>
            <a:chExt cx="2775838" cy="4134755"/>
          </a:xfrm>
        </p:grpSpPr>
        <p:pic>
          <p:nvPicPr>
            <p:cNvPr id="56" name="Picture 55"/>
            <p:cNvPicPr>
              <a:picLocks noChangeAspect="1"/>
            </p:cNvPicPr>
            <p:nvPr/>
          </p:nvPicPr>
          <p:blipFill>
            <a:blip r:embed="rId8"/>
            <a:stretch>
              <a:fillRect/>
            </a:stretch>
          </p:blipFill>
          <p:spPr>
            <a:xfrm>
              <a:off x="3719625" y="-351356"/>
              <a:ext cx="2775838" cy="4134755"/>
            </a:xfrm>
            <a:prstGeom prst="rect">
              <a:avLst/>
            </a:prstGeom>
          </p:spPr>
        </p:pic>
        <p:pic>
          <p:nvPicPr>
            <p:cNvPr id="57" name="Picture 56"/>
            <p:cNvPicPr>
              <a:picLocks noChangeAspect="1"/>
            </p:cNvPicPr>
            <p:nvPr/>
          </p:nvPicPr>
          <p:blipFill>
            <a:blip r:embed="rId7"/>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9"/>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pic>
        <p:nvPicPr>
          <p:cNvPr id="49" name="Picture 48"/>
          <p:cNvPicPr>
            <a:picLocks noChangeAspect="1"/>
          </p:cNvPicPr>
          <p:nvPr/>
        </p:nvPicPr>
        <p:blipFill>
          <a:blip r:embed="rId17"/>
          <a:stretch>
            <a:fillRect/>
          </a:stretch>
        </p:blipFill>
        <p:spPr>
          <a:xfrm>
            <a:off x="8313888" y="266746"/>
            <a:ext cx="3327976" cy="2148255"/>
          </a:xfrm>
          <a:prstGeom prst="rect">
            <a:avLst/>
          </a:prstGeom>
        </p:spPr>
      </p:pic>
      <p:pic>
        <p:nvPicPr>
          <p:cNvPr id="45" name="Picture 44"/>
          <p:cNvPicPr>
            <a:picLocks noChangeAspect="1"/>
          </p:cNvPicPr>
          <p:nvPr/>
        </p:nvPicPr>
        <p:blipFill>
          <a:blip r:embed="rId18"/>
          <a:stretch>
            <a:fillRect/>
          </a:stretch>
        </p:blipFill>
        <p:spPr>
          <a:xfrm>
            <a:off x="3958553" y="483348"/>
            <a:ext cx="900012" cy="707152"/>
          </a:xfrm>
          <a:prstGeom prst="rect">
            <a:avLst/>
          </a:prstGeom>
        </p:spPr>
      </p:pic>
      <p:pic>
        <p:nvPicPr>
          <p:cNvPr id="46" name="Picture 45"/>
          <p:cNvPicPr>
            <a:picLocks noChangeAspect="1"/>
          </p:cNvPicPr>
          <p:nvPr/>
        </p:nvPicPr>
        <p:blipFill>
          <a:blip r:embed="rId19"/>
          <a:stretch>
            <a:fillRect/>
          </a:stretch>
        </p:blipFill>
        <p:spPr>
          <a:xfrm>
            <a:off x="6815135" y="2378713"/>
            <a:ext cx="587762" cy="477557"/>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20"/>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3759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5"/>
                                        </p:tgtEl>
                                      </p:cBhvr>
                                    </p:animEffect>
                                    <p:set>
                                      <p:cBhvr>
                                        <p:cTn id="11" dur="1" fill="hold">
                                          <p:stCondLst>
                                            <p:cond delay="499"/>
                                          </p:stCondLst>
                                        </p:cTn>
                                        <p:tgtEl>
                                          <p:spTgt spid="4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1.04167E-6 -3.7037E-6 L 0.04974 -0.05555 " pathEditMode="relative" rAng="0" ptsTypes="AA">
                                      <p:cBhvr>
                                        <p:cTn id="14" dur="1000" fill="hold"/>
                                        <p:tgtEl>
                                          <p:spTgt spid="51"/>
                                        </p:tgtEl>
                                        <p:attrNameLst>
                                          <p:attrName>ppt_x</p:attrName>
                                          <p:attrName>ppt_y</p:attrName>
                                        </p:attrNameLst>
                                      </p:cBhvr>
                                      <p:rCtr x="2487" y="-2778"/>
                                    </p:animMotion>
                                  </p:childTnLst>
                                </p:cTn>
                              </p:par>
                              <p:par>
                                <p:cTn id="15" presetID="42" presetClass="path" presetSubtype="0" accel="50000" decel="50000" fill="hold" nodeType="withEffect">
                                  <p:stCondLst>
                                    <p:cond delay="750"/>
                                  </p:stCondLst>
                                  <p:childTnLst>
                                    <p:animMotion origin="layout" path="M 2.08333E-7 -3.33333E-6 L 0.23698 0.28287 " pathEditMode="relative" rAng="0" ptsTypes="AA">
                                      <p:cBhvr>
                                        <p:cTn id="16" dur="2250" fill="hold"/>
                                        <p:tgtEl>
                                          <p:spTgt spid="55"/>
                                        </p:tgtEl>
                                        <p:attrNameLst>
                                          <p:attrName>ppt_x</p:attrName>
                                          <p:attrName>ppt_y</p:attrName>
                                        </p:attrNameLst>
                                      </p:cBhvr>
                                      <p:rCtr x="11836" y="14051"/>
                                    </p:animMotion>
                                  </p:childTnLst>
                                </p:cTn>
                              </p:par>
                              <p:par>
                                <p:cTn id="17" presetID="42" presetClass="path" presetSubtype="0" accel="50000" decel="50000" fill="hold" nodeType="withEffect">
                                  <p:stCondLst>
                                    <p:cond delay="1000"/>
                                  </p:stCondLst>
                                  <p:childTnLst>
                                    <p:animMotion origin="layout" path="M 0.04974 -0.05555 L -0.18893 -0.33333 " pathEditMode="relative" rAng="0" ptsTypes="AA">
                                      <p:cBhvr>
                                        <p:cTn id="18" dur="1000" fill="hold"/>
                                        <p:tgtEl>
                                          <p:spTgt spid="51"/>
                                        </p:tgtEl>
                                        <p:attrNameLst>
                                          <p:attrName>ppt_x</p:attrName>
                                          <p:attrName>ppt_y</p:attrName>
                                        </p:attrNameLst>
                                      </p:cBhvr>
                                      <p:rCtr x="-11940" y="-13889"/>
                                    </p:animMotion>
                                  </p:childTnLst>
                                </p:cTn>
                              </p:par>
                              <p:par>
                                <p:cTn id="19" presetID="42" presetClass="path" presetSubtype="0" accel="50000" decel="50000" fill="hold" nodeType="withEffect">
                                  <p:stCondLst>
                                    <p:cond delay="2000"/>
                                  </p:stCondLst>
                                  <p:childTnLst>
                                    <p:animMotion origin="layout" path="M -0.18893 -0.33333 L -0.23555 -0.2824 " pathEditMode="relative" rAng="0" ptsTypes="AA">
                                      <p:cBhvr>
                                        <p:cTn id="20" dur="1250" fill="hold"/>
                                        <p:tgtEl>
                                          <p:spTgt spid="51"/>
                                        </p:tgtEl>
                                        <p:attrNameLst>
                                          <p:attrName>ppt_x</p:attrName>
                                          <p:attrName>ppt_y</p:attrName>
                                        </p:attrNameLst>
                                      </p:cBhvr>
                                      <p:rCtr x="-2331" y="2546"/>
                                    </p:animMotion>
                                  </p:childTnLst>
                                </p:cTn>
                              </p:par>
                            </p:childTnLst>
                          </p:cTn>
                        </p:par>
                        <p:par>
                          <p:cTn id="21" fill="hold">
                            <p:stCondLst>
                              <p:cond delay="4250"/>
                            </p:stCondLst>
                            <p:childTnLst>
                              <p:par>
                                <p:cTn id="22" presetID="10" presetClass="entr" presetSubtype="0"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Set up staging environments</a:t>
            </a:r>
            <a:br>
              <a:rPr lang="en-US" dirty="0"/>
            </a:br>
            <a:endParaRPr lang="en-US" dirty="0"/>
          </a:p>
        </p:txBody>
      </p:sp>
    </p:spTree>
    <p:extLst>
      <p:ext uri="{BB962C8B-B14F-4D97-AF65-F5344CB8AC3E}">
        <p14:creationId xmlns:p14="http://schemas.microsoft.com/office/powerpoint/2010/main" val="116235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7377" y="2875002"/>
            <a:ext cx="12057247" cy="1107996"/>
          </a:xfrm>
          <a:prstGeom prst="rect">
            <a:avLst/>
          </a:prstGeom>
          <a:noFill/>
        </p:spPr>
        <p:txBody>
          <a:bodyPr wrap="square" rtlCol="0">
            <a:spAutoFit/>
          </a:bodyPr>
          <a:lstStyle/>
          <a:p>
            <a:pPr algn="ctr"/>
            <a:r>
              <a:rPr lang="en-US" sz="6600" dirty="0">
                <a:solidFill>
                  <a:prstClr val="white"/>
                </a:solidFill>
                <a:latin typeface="+mj-lt"/>
              </a:rPr>
              <a:t>Fastest way to build for the cloud</a:t>
            </a:r>
          </a:p>
        </p:txBody>
      </p:sp>
      <p:sp>
        <p:nvSpPr>
          <p:cNvPr id="2" name="Title 1"/>
          <p:cNvSpPr>
            <a:spLocks noGrp="1"/>
          </p:cNvSpPr>
          <p:nvPr>
            <p:ph type="ctrTitle"/>
          </p:nvPr>
        </p:nvSpPr>
        <p:spPr/>
        <p:txBody>
          <a:bodyPr/>
          <a:lstStyle/>
          <a:p>
            <a:endParaRPr lang="en-US"/>
          </a:p>
        </p:txBody>
      </p:sp>
    </p:spTree>
    <p:extLst>
      <p:ext uri="{BB962C8B-B14F-4D97-AF65-F5344CB8AC3E}">
        <p14:creationId xmlns:p14="http://schemas.microsoft.com/office/powerpoint/2010/main" val="360094704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Web 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smtClean="0"/>
              <a:t>Light-weight CPU Intensive </a:t>
            </a:r>
            <a:r>
              <a:rPr lang="en-US" sz="4400" dirty="0"/>
              <a:t>T</a:t>
            </a:r>
            <a:r>
              <a:rPr lang="en-US" sz="4400" dirty="0" smtClean="0"/>
              <a:t>asks</a:t>
            </a:r>
            <a:endParaRPr lang="en-US" sz="4400" dirty="0"/>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run.cmd, run.bat</a:t>
                </a:r>
                <a:endParaRPr lang="en-US" dirty="0"/>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run.exe</a:t>
                </a:r>
                <a:endParaRPr lang="en-US" dirty="0"/>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run.ps1</a:t>
                </a:r>
                <a:endParaRPr lang="en-US" dirty="0"/>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run.sh</a:t>
                </a:r>
                <a:endParaRPr lang="en-US" dirty="0"/>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smtClean="0"/>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run.py</a:t>
                </a:r>
                <a:endParaRPr lang="en-US" dirty="0"/>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run.js</a:t>
                </a:r>
                <a:endParaRPr lang="en-US" dirty="0"/>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solidFill>
                  <a:schemeClr val="tx1"/>
                </a:solidFill>
              </a:rPr>
              <a:t>BlobTrigger</a:t>
            </a:r>
            <a:r>
              <a:rPr lang="en-US" sz="2800" dirty="0" smtClean="0">
                <a:solidFill>
                  <a:schemeClr val="tx1"/>
                </a:solidFill>
              </a:rPr>
              <a:t>, </a:t>
            </a:r>
            <a:r>
              <a:rPr lang="en-US" sz="2800" dirty="0" err="1" smtClean="0">
                <a:solidFill>
                  <a:schemeClr val="tx1"/>
                </a:solidFill>
              </a:rPr>
              <a:t>TableTrigger</a:t>
            </a:r>
            <a:r>
              <a:rPr lang="en-US" sz="2800" dirty="0" smtClean="0">
                <a:solidFill>
                  <a:schemeClr val="tx1"/>
                </a:solidFill>
              </a:rPr>
              <a:t>,  </a:t>
            </a:r>
            <a:r>
              <a:rPr lang="en-US" sz="2800" dirty="0" err="1" smtClean="0">
                <a:solidFill>
                  <a:schemeClr val="tx1"/>
                </a:solidFill>
              </a:rPr>
              <a:t>QueueTrigger</a:t>
            </a:r>
            <a:r>
              <a:rPr lang="en-US" sz="2800" dirty="0" smtClean="0">
                <a:solidFill>
                  <a:schemeClr val="tx1"/>
                </a:solidFill>
              </a:rPr>
              <a:t>, </a:t>
            </a:r>
            <a:br>
              <a:rPr lang="en-US" sz="2800" dirty="0" smtClean="0">
                <a:solidFill>
                  <a:schemeClr val="tx1"/>
                </a:solidFill>
              </a:rPr>
            </a:br>
            <a:r>
              <a:rPr lang="en-US" sz="2800" dirty="0" err="1" smtClean="0">
                <a:solidFill>
                  <a:schemeClr val="tx1"/>
                </a:solidFill>
              </a:rPr>
              <a:t>ServicebusTrigger</a:t>
            </a:r>
            <a:endParaRPr lang="en-US" sz="2800" dirty="0" smtClean="0">
              <a:solidFill>
                <a:schemeClr val="tx1"/>
              </a:solidFill>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a:t>
            </a:r>
            <a:r>
              <a:rPr lang="en-US" sz="2800" dirty="0" smtClean="0">
                <a:solidFill>
                  <a:schemeClr val="tx1"/>
                </a:solidFill>
              </a:rPr>
              <a:t>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solidFill>
                  <a:schemeClr val="tx1"/>
                </a:solidFill>
              </a:rPr>
              <a:t>WebJobs</a:t>
            </a:r>
            <a:r>
              <a:rPr lang="en-US" sz="2800" dirty="0" smtClean="0">
                <a:solidFill>
                  <a:schemeClr val="tx1"/>
                </a:solidFill>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Portal, Visual Studio, CLI, </a:t>
            </a:r>
            <a:r>
              <a:rPr lang="en-US" sz="2800" dirty="0" err="1" smtClean="0">
                <a:solidFill>
                  <a:schemeClr val="tx1"/>
                </a:solidFill>
              </a:rPr>
              <a:t>Git</a:t>
            </a:r>
            <a:endParaRPr lang="en-US" sz="2800" dirty="0" smtClean="0">
              <a:solidFill>
                <a:schemeClr val="tx1"/>
              </a:solidFill>
            </a:endParaRPr>
          </a:p>
        </p:txBody>
      </p:sp>
    </p:spTree>
    <p:extLst>
      <p:ext uri="{BB962C8B-B14F-4D97-AF65-F5344CB8AC3E}">
        <p14:creationId xmlns:p14="http://schemas.microsoft.com/office/powerpoint/2010/main" val="164099408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Traffic Manager</a:t>
            </a:r>
            <a:endParaRPr lang="en-US" sz="8800" dirty="0"/>
          </a:p>
        </p:txBody>
      </p:sp>
    </p:spTree>
    <p:extLst>
      <p:ext uri="{BB962C8B-B14F-4D97-AF65-F5344CB8AC3E}">
        <p14:creationId xmlns:p14="http://schemas.microsoft.com/office/powerpoint/2010/main" val="146479033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smtClean="0">
                <a:ea typeface="メイリオ" pitchFamily="50" charset="-128"/>
                <a:cs typeface="Segoe UI Light" panose="020B0502040204020203" pitchFamily="34" charset="0"/>
              </a:rPr>
              <a:t>App Service Web App </a:t>
            </a:r>
            <a:r>
              <a:rPr lang="en-US" altLang="ja-JP" sz="4799" dirty="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615500" y="217311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87059"/>
            </a:srgbClr>
          </a:solidFill>
        </p:spPr>
        <p:txBody>
          <a:bodyPr wrap="square" rtlCol="0" anchor="ctr">
            <a:noAutofit/>
          </a:bodyPr>
          <a:lstStyle/>
          <a:p>
            <a:pPr algn="ctr"/>
            <a:r>
              <a:rPr lang="en-US" sz="3600" dirty="0" smtClean="0">
                <a:solidFill>
                  <a:srgbClr val="92D050"/>
                </a:solidFill>
              </a:rPr>
              <a:t>17 regions </a:t>
            </a:r>
            <a:r>
              <a:rPr lang="en-US" sz="3600" dirty="0">
                <a:solidFill>
                  <a:srgbClr val="92D050"/>
                </a:solidFill>
              </a:rPr>
              <a:t>worldwide in </a:t>
            </a:r>
            <a:r>
              <a:rPr lang="en-US" sz="3600" dirty="0" smtClean="0">
                <a:solidFill>
                  <a:srgbClr val="92D050"/>
                </a:solidFill>
              </a:rPr>
              <a:t>2015</a:t>
            </a:r>
            <a:endParaRPr lang="en-US" sz="3600" dirty="0">
              <a:solidFill>
                <a:srgbClr val="92D050"/>
              </a:solidFill>
            </a:endParaRPr>
          </a:p>
        </p:txBody>
      </p:sp>
      <p:sp>
        <p:nvSpPr>
          <p:cNvPr id="1236" name="Oval 1235"/>
          <p:cNvSpPr/>
          <p:nvPr/>
        </p:nvSpPr>
        <p:spPr bwMode="auto">
          <a:xfrm>
            <a:off x="3043091" y="246970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1237" name="Oval 1236"/>
          <p:cNvSpPr/>
          <p:nvPr/>
        </p:nvSpPr>
        <p:spPr bwMode="auto">
          <a:xfrm>
            <a:off x="9995655" y="482519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55" name="Oval 2454"/>
          <p:cNvSpPr/>
          <p:nvPr/>
        </p:nvSpPr>
        <p:spPr bwMode="auto">
          <a:xfrm>
            <a:off x="10211897" y="537956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Tree>
    <p:extLst>
      <p:ext uri="{BB962C8B-B14F-4D97-AF65-F5344CB8AC3E}">
        <p14:creationId xmlns:p14="http://schemas.microsoft.com/office/powerpoint/2010/main" val="24866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5"/>
                                        </p:tgtEl>
                                        <p:attrNameLst>
                                          <p:attrName>style.visibility</p:attrName>
                                        </p:attrNameLst>
                                      </p:cBhvr>
                                      <p:to>
                                        <p:strVal val="visible"/>
                                      </p:to>
                                    </p:set>
                                    <p:animEffect transition="in" filter="fade">
                                      <p:cBhvr>
                                        <p:cTn id="28" dur="250"/>
                                        <p:tgtEl>
                                          <p:spTgt spid="2465"/>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6"/>
                                        </p:tgtEl>
                                        <p:attrNameLst>
                                          <p:attrName>style.visibility</p:attrName>
                                        </p:attrNameLst>
                                      </p:cBhvr>
                                      <p:to>
                                        <p:strVal val="visible"/>
                                      </p:to>
                                    </p:set>
                                    <p:animEffect transition="in" filter="fade">
                                      <p:cBhvr>
                                        <p:cTn id="31" dur="250"/>
                                        <p:tgtEl>
                                          <p:spTgt spid="2466"/>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7"/>
                                        </p:tgtEl>
                                        <p:attrNameLst>
                                          <p:attrName>style.visibility</p:attrName>
                                        </p:attrNameLst>
                                      </p:cBhvr>
                                      <p:to>
                                        <p:strVal val="visible"/>
                                      </p:to>
                                    </p:set>
                                    <p:animEffect transition="in" filter="fade">
                                      <p:cBhvr>
                                        <p:cTn id="34" dur="250"/>
                                        <p:tgtEl>
                                          <p:spTgt spid="2467"/>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8"/>
                                        </p:tgtEl>
                                        <p:attrNameLst>
                                          <p:attrName>style.visibility</p:attrName>
                                        </p:attrNameLst>
                                      </p:cBhvr>
                                      <p:to>
                                        <p:strVal val="visible"/>
                                      </p:to>
                                    </p:set>
                                    <p:animEffect transition="in" filter="fade">
                                      <p:cBhvr>
                                        <p:cTn id="37" dur="250"/>
                                        <p:tgtEl>
                                          <p:spTgt spid="2468"/>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9"/>
                                        </p:tgtEl>
                                        <p:attrNameLst>
                                          <p:attrName>style.visibility</p:attrName>
                                        </p:attrNameLst>
                                      </p:cBhvr>
                                      <p:to>
                                        <p:strVal val="visible"/>
                                      </p:to>
                                    </p:set>
                                    <p:animEffect transition="in" filter="fade">
                                      <p:cBhvr>
                                        <p:cTn id="40" dur="250"/>
                                        <p:tgtEl>
                                          <p:spTgt spid="246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70"/>
                                        </p:tgtEl>
                                        <p:attrNameLst>
                                          <p:attrName>style.visibility</p:attrName>
                                        </p:attrNameLst>
                                      </p:cBhvr>
                                      <p:to>
                                        <p:strVal val="visible"/>
                                      </p:to>
                                    </p:set>
                                    <p:animEffect transition="in" filter="fade">
                                      <p:cBhvr>
                                        <p:cTn id="43" dur="250"/>
                                        <p:tgtEl>
                                          <p:spTgt spid="2470"/>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71"/>
                                        </p:tgtEl>
                                        <p:attrNameLst>
                                          <p:attrName>style.visibility</p:attrName>
                                        </p:attrNameLst>
                                      </p:cBhvr>
                                      <p:to>
                                        <p:strVal val="visible"/>
                                      </p:to>
                                    </p:set>
                                    <p:animEffect transition="in" filter="fade">
                                      <p:cBhvr>
                                        <p:cTn id="46" dur="250"/>
                                        <p:tgtEl>
                                          <p:spTgt spid="2471"/>
                                        </p:tgtEl>
                                      </p:cBhvr>
                                    </p:animEffect>
                                  </p:childTnLst>
                                </p:cTn>
                              </p:par>
                            </p:childTnLst>
                          </p:cTn>
                        </p:par>
                        <p:par>
                          <p:cTn id="47" fill="hold">
                            <p:stCondLst>
                              <p:cond delay="750"/>
                            </p:stCondLst>
                            <p:childTnLst>
                              <p:par>
                                <p:cTn id="48" presetID="12" presetClass="entr" presetSubtype="1"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p:tgtEl>
                                          <p:spTgt spid="2"/>
                                        </p:tgtEl>
                                        <p:attrNameLst>
                                          <p:attrName>ppt_y</p:attrName>
                                        </p:attrNameLst>
                                      </p:cBhvr>
                                      <p:tavLst>
                                        <p:tav tm="0">
                                          <p:val>
                                            <p:strVal val="#ppt_y-#ppt_h*1.125000"/>
                                          </p:val>
                                        </p:tav>
                                        <p:tav tm="100000">
                                          <p:val>
                                            <p:strVal val="#ppt_y"/>
                                          </p:val>
                                        </p:tav>
                                      </p:tavLst>
                                    </p:anim>
                                    <p:animEffect transition="in" filter="wipe(down)">
                                      <p:cBhvr>
                                        <p:cTn id="51" dur="500"/>
                                        <p:tgtEl>
                                          <p:spTgt spid="2"/>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236"/>
                                        </p:tgtEl>
                                        <p:attrNameLst>
                                          <p:attrName>style.visibility</p:attrName>
                                        </p:attrNameLst>
                                      </p:cBhvr>
                                      <p:to>
                                        <p:strVal val="visible"/>
                                      </p:to>
                                    </p:set>
                                    <p:animEffect transition="in" filter="fade">
                                      <p:cBhvr>
                                        <p:cTn id="54" dur="250"/>
                                        <p:tgtEl>
                                          <p:spTgt spid="1236"/>
                                        </p:tgtEl>
                                      </p:cBhvr>
                                    </p:animEffect>
                                  </p:childTnLst>
                                </p:cTn>
                              </p:par>
                              <p:par>
                                <p:cTn id="55" presetID="10" presetClass="entr" presetSubtype="0" fill="hold" grpId="0" nodeType="withEffect">
                                  <p:stCondLst>
                                    <p:cond delay="400"/>
                                  </p:stCondLst>
                                  <p:childTnLst>
                                    <p:set>
                                      <p:cBhvr>
                                        <p:cTn id="56" dur="1" fill="hold">
                                          <p:stCondLst>
                                            <p:cond delay="0"/>
                                          </p:stCondLst>
                                        </p:cTn>
                                        <p:tgtEl>
                                          <p:spTgt spid="1237"/>
                                        </p:tgtEl>
                                        <p:attrNameLst>
                                          <p:attrName>style.visibility</p:attrName>
                                        </p:attrNameLst>
                                      </p:cBhvr>
                                      <p:to>
                                        <p:strVal val="visible"/>
                                      </p:to>
                                    </p:set>
                                    <p:animEffect transition="in" filter="fade">
                                      <p:cBhvr>
                                        <p:cTn id="57" dur="250"/>
                                        <p:tgtEl>
                                          <p:spTgt spid="1237"/>
                                        </p:tgtEl>
                                      </p:cBhvr>
                                    </p:animEffect>
                                  </p:childTnLst>
                                </p:cTn>
                              </p:par>
                              <p:par>
                                <p:cTn id="58" presetID="10" presetClass="entr" presetSubtype="0" fill="hold" grpId="0" nodeType="withEffect">
                                  <p:stCondLst>
                                    <p:cond delay="400"/>
                                  </p:stCondLst>
                                  <p:childTnLst>
                                    <p:set>
                                      <p:cBhvr>
                                        <p:cTn id="59" dur="1" fill="hold">
                                          <p:stCondLst>
                                            <p:cond delay="0"/>
                                          </p:stCondLst>
                                        </p:cTn>
                                        <p:tgtEl>
                                          <p:spTgt spid="2455"/>
                                        </p:tgtEl>
                                        <p:attrNameLst>
                                          <p:attrName>style.visibility</p:attrName>
                                        </p:attrNameLst>
                                      </p:cBhvr>
                                      <p:to>
                                        <p:strVal val="visible"/>
                                      </p:to>
                                    </p:set>
                                    <p:animEffect transition="in" filter="fade">
                                      <p:cBhvr>
                                        <p:cTn id="60" dur="250"/>
                                        <p:tgtEl>
                                          <p:spTgt spid="2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5" grpId="0" animBg="1"/>
      <p:bldP spid="2466" grpId="0" animBg="1"/>
      <p:bldP spid="2467" grpId="0" animBg="1"/>
      <p:bldP spid="2468" grpId="0" animBg="1"/>
      <p:bldP spid="2469" grpId="0" animBg="1"/>
      <p:bldP spid="2470" grpId="0" animBg="1"/>
      <p:bldP spid="2471" grpId="0" animBg="1"/>
      <p:bldP spid="2" grpId="0" animBg="1"/>
      <p:bldP spid="1236" grpId="0" animBg="1"/>
      <p:bldP spid="1237" grpId="0" animBg="1"/>
      <p:bldP spid="245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latin typeface="+mn-lt"/>
              </a:rPr>
              <a:t>www.yourapp.com</a:t>
            </a:r>
            <a:endParaRPr lang="en-US" sz="2800" dirty="0">
              <a:latin typeface="+mn-lt"/>
            </a:endParaRPr>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 name="Title 1226"/>
          <p:cNvSpPr txBox="1">
            <a:spLocks/>
          </p:cNvSpPr>
          <p:nvPr/>
        </p:nvSpPr>
        <p:spPr>
          <a:xfrm>
            <a:off x="578067" y="496888"/>
            <a:ext cx="5389563" cy="1238250"/>
          </a:xfrm>
          <a:prstGeom prst="rect">
            <a:avLst/>
          </a:prstGeom>
        </p:spPr>
        <p:txBody>
          <a:bodyPr anchor="t">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3200" smtClean="0"/>
              <a:t>Intelligent customer routing with Traffic Manager</a:t>
            </a:r>
            <a:endParaRPr lang="en-US" sz="3200"/>
          </a:p>
        </p:txBody>
      </p:sp>
    </p:spTree>
    <p:extLst>
      <p:ext uri="{BB962C8B-B14F-4D97-AF65-F5344CB8AC3E}">
        <p14:creationId xmlns:p14="http://schemas.microsoft.com/office/powerpoint/2010/main" val="41203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46"/>
                                        </p:tgtEl>
                                        <p:attrNameLst>
                                          <p:attrName>style.visibility</p:attrName>
                                        </p:attrNameLst>
                                      </p:cBhvr>
                                      <p:to>
                                        <p:strVal val="visible"/>
                                      </p:to>
                                    </p:set>
                                    <p:animEffect transition="in" filter="fade">
                                      <p:cBhvr>
                                        <p:cTn id="11" dur="250"/>
                                        <p:tgtEl>
                                          <p:spTgt spid="1246"/>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1247"/>
                                        </p:tgtEl>
                                        <p:attrNameLst>
                                          <p:attrName>style.visibility</p:attrName>
                                        </p:attrNameLst>
                                      </p:cBhvr>
                                      <p:to>
                                        <p:strVal val="visible"/>
                                      </p:to>
                                    </p:set>
                                    <p:animEffect transition="in" filter="fade">
                                      <p:cBhvr>
                                        <p:cTn id="15" dur="250"/>
                                        <p:tgtEl>
                                          <p:spTgt spid="124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48"/>
                                        </p:tgtEl>
                                        <p:attrNameLst>
                                          <p:attrName>style.visibility</p:attrName>
                                        </p:attrNameLst>
                                      </p:cBhvr>
                                      <p:to>
                                        <p:strVal val="visible"/>
                                      </p:to>
                                    </p:set>
                                    <p:animEffect transition="in" filter="fade">
                                      <p:cBhvr>
                                        <p:cTn id="19" dur="250"/>
                                        <p:tgtEl>
                                          <p:spTgt spid="1248"/>
                                        </p:tgtEl>
                                      </p:cBhvr>
                                    </p:animEffect>
                                  </p:childTnLst>
                                </p:cTn>
                              </p:par>
                            </p:childTnLst>
                          </p:cTn>
                        </p:par>
                        <p:par>
                          <p:cTn id="20" fill="hold">
                            <p:stCondLst>
                              <p:cond delay="1250"/>
                            </p:stCondLst>
                            <p:childTnLst>
                              <p:par>
                                <p:cTn id="21" presetID="10" presetClass="entr" presetSubtype="0" fill="hold" grpId="0" nodeType="afterEffect">
                                  <p:stCondLst>
                                    <p:cond delay="250"/>
                                  </p:stCondLst>
                                  <p:childTnLst>
                                    <p:set>
                                      <p:cBhvr>
                                        <p:cTn id="22" dur="1" fill="hold">
                                          <p:stCondLst>
                                            <p:cond delay="0"/>
                                          </p:stCondLst>
                                        </p:cTn>
                                        <p:tgtEl>
                                          <p:spTgt spid="1228"/>
                                        </p:tgtEl>
                                        <p:attrNameLst>
                                          <p:attrName>style.visibility</p:attrName>
                                        </p:attrNameLst>
                                      </p:cBhvr>
                                      <p:to>
                                        <p:strVal val="visible"/>
                                      </p:to>
                                    </p:set>
                                    <p:animEffect transition="in" filter="fade">
                                      <p:cBhvr>
                                        <p:cTn id="23" dur="500"/>
                                        <p:tgtEl>
                                          <p:spTgt spid="12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50"/>
                                        </p:tgtEl>
                                        <p:attrNameLst>
                                          <p:attrName>style.visibility</p:attrName>
                                        </p:attrNameLst>
                                      </p:cBhvr>
                                      <p:to>
                                        <p:strVal val="visible"/>
                                      </p:to>
                                    </p:set>
                                    <p:animEffect transition="in" filter="fade">
                                      <p:cBhvr>
                                        <p:cTn id="28" dur="500"/>
                                        <p:tgtEl>
                                          <p:spTgt spid="125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256"/>
                                        </p:tgtEl>
                                        <p:attrNameLst>
                                          <p:attrName>style.visibility</p:attrName>
                                        </p:attrNameLst>
                                      </p:cBhvr>
                                      <p:to>
                                        <p:strVal val="visible"/>
                                      </p:to>
                                    </p:set>
                                    <p:animEffect transition="in" filter="fade">
                                      <p:cBhvr>
                                        <p:cTn id="32" dur="500"/>
                                        <p:tgtEl>
                                          <p:spTgt spid="125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254"/>
                                        </p:tgtEl>
                                        <p:attrNameLst>
                                          <p:attrName>style.visibility</p:attrName>
                                        </p:attrNameLst>
                                      </p:cBhvr>
                                      <p:to>
                                        <p:strVal val="visible"/>
                                      </p:to>
                                    </p:set>
                                    <p:animEffect transition="in" filter="fade">
                                      <p:cBhvr>
                                        <p:cTn id="36" dur="500"/>
                                        <p:tgtEl>
                                          <p:spTgt spid="1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t>www.yourapp.com</a:t>
            </a:r>
            <a:endParaRPr lang="en-US" sz="2800" dirty="0"/>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7436504" y="1193607"/>
            <a:ext cx="1551182" cy="1429394"/>
          </a:xfrm>
          <a:prstGeom prst="rect">
            <a:avLst/>
          </a:prstGeom>
        </p:spPr>
      </p:pic>
    </p:spTree>
    <p:extLst>
      <p:ext uri="{BB962C8B-B14F-4D97-AF65-F5344CB8AC3E}">
        <p14:creationId xmlns:p14="http://schemas.microsoft.com/office/powerpoint/2010/main" val="121981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xit" presetSubtype="1" fill="hold" nodeType="afterEffect">
                                  <p:stCondLst>
                                    <p:cond delay="0"/>
                                  </p:stCondLst>
                                  <p:childTnLst>
                                    <p:animEffect transition="out" filter="wipe(up)">
                                      <p:cBhvr>
                                        <p:cTn id="10" dur="500"/>
                                        <p:tgtEl>
                                          <p:spTgt spid="1256"/>
                                        </p:tgtEl>
                                      </p:cBhvr>
                                    </p:animEffect>
                                    <p:set>
                                      <p:cBhvr>
                                        <p:cTn id="11" dur="1" fill="hold">
                                          <p:stCondLst>
                                            <p:cond delay="499"/>
                                          </p:stCondLst>
                                        </p:cTn>
                                        <p:tgtEl>
                                          <p:spTgt spid="12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Backup</a:t>
            </a:r>
            <a:endParaRPr lang="en-US" sz="8800" dirty="0"/>
          </a:p>
        </p:txBody>
      </p:sp>
    </p:spTree>
    <p:extLst>
      <p:ext uri="{BB962C8B-B14F-4D97-AF65-F5344CB8AC3E}">
        <p14:creationId xmlns:p14="http://schemas.microsoft.com/office/powerpoint/2010/main" val="2196789810"/>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408595" y="2634943"/>
            <a:ext cx="1880423" cy="1588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964445" y="2634099"/>
            <a:ext cx="1818960" cy="1589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4080574" y="3762236"/>
            <a:ext cx="4092315" cy="461665"/>
          </a:xfrm>
          <a:prstGeom prst="rect">
            <a:avLst/>
          </a:prstGeom>
          <a:noFill/>
        </p:spPr>
        <p:txBody>
          <a:bodyPr wrap="square" rtlCol="0">
            <a:spAutoFit/>
          </a:bodyPr>
          <a:lstStyle/>
          <a:p>
            <a:pPr algn="ctr"/>
            <a:r>
              <a:rPr lang="en-US" sz="2400" dirty="0" smtClean="0">
                <a:solidFill>
                  <a:schemeClr val="bg1"/>
                </a:solidFill>
              </a:rPr>
              <a:t>Web App Settings Manifest</a:t>
            </a:r>
            <a:endParaRPr lang="en-US" sz="2400" dirty="0">
              <a:solidFill>
                <a:schemeClr val="bg1"/>
              </a:solidFill>
            </a:endParaRPr>
          </a:p>
        </p:txBody>
      </p:sp>
      <p:cxnSp>
        <p:nvCxnSpPr>
          <p:cNvPr id="8" name="Straight Arrow Connector 7"/>
          <p:cNvCxnSpPr/>
          <p:nvPr/>
        </p:nvCxnSpPr>
        <p:spPr>
          <a:xfrm>
            <a:off x="3552996" y="3429422"/>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226552" y="3762236"/>
            <a:ext cx="3597640" cy="461665"/>
          </a:xfrm>
          <a:prstGeom prst="rect">
            <a:avLst/>
          </a:prstGeom>
          <a:noFill/>
        </p:spPr>
        <p:txBody>
          <a:bodyPr wrap="square" rtlCol="0">
            <a:spAutoFit/>
          </a:bodyPr>
          <a:lstStyle/>
          <a:p>
            <a:pPr algn="ctr"/>
            <a:r>
              <a:rPr lang="en-US" sz="2400" dirty="0" smtClean="0">
                <a:solidFill>
                  <a:schemeClr val="bg1"/>
                </a:solidFill>
              </a:rPr>
              <a:t>Database (Optional)</a:t>
            </a:r>
            <a:endParaRPr lang="en-US" sz="2400" dirty="0">
              <a:solidFill>
                <a:schemeClr val="bg1"/>
              </a:solidFill>
            </a:endParaRPr>
          </a:p>
        </p:txBody>
      </p:sp>
      <p:cxnSp>
        <p:nvCxnSpPr>
          <p:cNvPr id="14" name="Straight Arrow Connector 13"/>
          <p:cNvCxnSpPr/>
          <p:nvPr/>
        </p:nvCxnSpPr>
        <p:spPr>
          <a:xfrm>
            <a:off x="3552996" y="3458980"/>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79214" y="3762236"/>
            <a:ext cx="4092315" cy="461665"/>
          </a:xfrm>
          <a:prstGeom prst="rect">
            <a:avLst/>
          </a:prstGeom>
          <a:noFill/>
        </p:spPr>
        <p:txBody>
          <a:bodyPr wrap="square" rtlCol="0">
            <a:spAutoFit/>
          </a:bodyPr>
          <a:lstStyle/>
          <a:p>
            <a:pPr algn="ctr"/>
            <a:r>
              <a:rPr lang="en-US" sz="2400" dirty="0" smtClean="0">
                <a:solidFill>
                  <a:schemeClr val="bg1"/>
                </a:solidFill>
              </a:rPr>
              <a:t>Web App Files</a:t>
            </a:r>
          </a:p>
        </p:txBody>
      </p:sp>
      <p:cxnSp>
        <p:nvCxnSpPr>
          <p:cNvPr id="15" name="Straight Arrow Connector 14"/>
          <p:cNvCxnSpPr/>
          <p:nvPr/>
        </p:nvCxnSpPr>
        <p:spPr>
          <a:xfrm>
            <a:off x="3552996" y="3429000"/>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dirty="0" smtClean="0"/>
              <a:t>Backups</a:t>
            </a:r>
            <a:endParaRPr lang="en-US" dirty="0"/>
          </a:p>
        </p:txBody>
      </p:sp>
    </p:spTree>
    <p:extLst>
      <p:ext uri="{BB962C8B-B14F-4D97-AF65-F5344CB8AC3E}">
        <p14:creationId xmlns:p14="http://schemas.microsoft.com/office/powerpoint/2010/main" val="300036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0 0 L 0 0.25 E" pathEditMode="relative" ptsTypes="">
                                      <p:cBhvr>
                                        <p:cTn id="16" dur="2000" fill="hold"/>
                                        <p:tgtEl>
                                          <p:spTgt spid="14"/>
                                        </p:tgtEl>
                                        <p:attrNameLst>
                                          <p:attrName>ppt_x</p:attrName>
                                          <p:attrName>ppt_y</p:attrName>
                                        </p:attrNameLst>
                                      </p:cBhvr>
                                    </p:animMotion>
                                  </p:childTnLst>
                                </p:cTn>
                              </p:par>
                              <p:par>
                                <p:cTn id="17" presetID="42" presetClass="path" presetSubtype="0" accel="50000" decel="50000" fill="hold" grpId="1" nodeType="withEffect">
                                  <p:stCondLst>
                                    <p:cond delay="0"/>
                                  </p:stCondLst>
                                  <p:childTnLst>
                                    <p:animMotion origin="layout" path="M -6.25E-7 4.07407E-6 L -6.25E-7 0.25 " pathEditMode="relative" rAng="0" ptsTypes="AA">
                                      <p:cBhvr>
                                        <p:cTn id="18" dur="2000" fill="hold"/>
                                        <p:tgtEl>
                                          <p:spTgt spid="12"/>
                                        </p:tgtEl>
                                        <p:attrNameLst>
                                          <p:attrName>ppt_x</p:attrName>
                                          <p:attrName>ppt_y</p:attrName>
                                        </p:attrNameLst>
                                      </p:cBhvr>
                                      <p:rCtr x="0" y="12500"/>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64" presetClass="path" presetSubtype="0" accel="50000" decel="50000" fill="hold" nodeType="clickEffect">
                                  <p:stCondLst>
                                    <p:cond delay="0"/>
                                  </p:stCondLst>
                                  <p:childTnLst>
                                    <p:animMotion origin="layout" path="M 1.25E-6 -3.33333E-6 L 1.25E-6 -0.25 " pathEditMode="relative" rAng="0" ptsTypes="AA">
                                      <p:cBhvr>
                                        <p:cTn id="32" dur="2000" fill="hold"/>
                                        <p:tgtEl>
                                          <p:spTgt spid="15"/>
                                        </p:tgtEl>
                                        <p:attrNameLst>
                                          <p:attrName>ppt_x</p:attrName>
                                          <p:attrName>ppt_y</p:attrName>
                                        </p:attrNameLst>
                                      </p:cBhvr>
                                      <p:rCtr x="0" y="-12500"/>
                                    </p:animMotion>
                                  </p:childTnLst>
                                </p:cTn>
                              </p:par>
                              <p:par>
                                <p:cTn id="33" presetID="64" presetClass="path" presetSubtype="0" accel="50000" decel="50000" fill="hold" grpId="1" nodeType="withEffect">
                                  <p:stCondLst>
                                    <p:cond delay="0"/>
                                  </p:stCondLst>
                                  <p:childTnLst>
                                    <p:animMotion origin="layout" path="M -6.25E-7 4.07407E-6 L -6.25E-7 -0.25 " pathEditMode="relative" rAng="0" ptsTypes="AA">
                                      <p:cBhvr>
                                        <p:cTn id="34" dur="2000" fill="hold"/>
                                        <p:tgtEl>
                                          <p:spTgt spid="16"/>
                                        </p:tgtEl>
                                        <p:attrNameLst>
                                          <p:attrName>ppt_x</p:attrName>
                                          <p:attrName>ppt_y</p:attrName>
                                        </p:attrNameLst>
                                      </p:cBhvr>
                                      <p:rCtr x="0" y="-12500"/>
                                    </p:animMotion>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2" grpId="1"/>
      <p:bldP spid="16" grpId="0"/>
      <p:bldP spid="1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418640615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Hybrid Connections</a:t>
            </a:r>
            <a:endParaRPr lang="en-US" sz="8800" dirty="0"/>
          </a:p>
        </p:txBody>
      </p:sp>
    </p:spTree>
    <p:extLst>
      <p:ext uri="{BB962C8B-B14F-4D97-AF65-F5344CB8AC3E}">
        <p14:creationId xmlns:p14="http://schemas.microsoft.com/office/powerpoint/2010/main" val="313258435"/>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8720" y="1797128"/>
            <a:ext cx="10394561" cy="4184223"/>
            <a:chOff x="1190300" y="1785554"/>
            <a:chExt cx="10394561" cy="4184223"/>
          </a:xfrm>
        </p:grpSpPr>
        <p:pic>
          <p:nvPicPr>
            <p:cNvPr id="76" name="Picture 75"/>
            <p:cNvPicPr>
              <a:picLocks noChangeAspect="1"/>
            </p:cNvPicPr>
            <p:nvPr/>
          </p:nvPicPr>
          <p:blipFill>
            <a:blip r:embed="rId2">
              <a:biLevel thresh="25000"/>
            </a:blip>
            <a:stretch>
              <a:fillRect/>
            </a:stretch>
          </p:blipFill>
          <p:spPr>
            <a:xfrm>
              <a:off x="1682623" y="2775124"/>
              <a:ext cx="877161" cy="871427"/>
            </a:xfrm>
            <a:prstGeom prst="rect">
              <a:avLst/>
            </a:prstGeom>
          </p:spPr>
        </p:pic>
        <p:pic>
          <p:nvPicPr>
            <p:cNvPr id="77" name="Picture 76"/>
            <p:cNvPicPr>
              <a:picLocks noChangeAspect="1"/>
            </p:cNvPicPr>
            <p:nvPr/>
          </p:nvPicPr>
          <p:blipFill>
            <a:blip r:embed="rId3">
              <a:biLevel thresh="25000"/>
            </a:blip>
            <a:stretch>
              <a:fillRect/>
            </a:stretch>
          </p:blipFill>
          <p:spPr>
            <a:xfrm>
              <a:off x="1875497" y="4432428"/>
              <a:ext cx="671601" cy="1081345"/>
            </a:xfrm>
            <a:prstGeom prst="rect">
              <a:avLst/>
            </a:prstGeom>
          </p:spPr>
        </p:pic>
        <p:sp>
          <p:nvSpPr>
            <p:cNvPr id="78" name="TextBox 77"/>
            <p:cNvSpPr txBox="1"/>
            <p:nvPr/>
          </p:nvSpPr>
          <p:spPr>
            <a:xfrm>
              <a:off x="1190300" y="3733197"/>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79" name="TextBox 78"/>
            <p:cNvSpPr txBox="1"/>
            <p:nvPr/>
          </p:nvSpPr>
          <p:spPr>
            <a:xfrm>
              <a:off x="1295888" y="5600445"/>
              <a:ext cx="1861806" cy="369332"/>
            </a:xfrm>
            <a:prstGeom prst="rect">
              <a:avLst/>
            </a:prstGeom>
            <a:noFill/>
          </p:spPr>
          <p:txBody>
            <a:bodyPr wrap="square" rtlCol="0">
              <a:spAutoFit/>
            </a:bodyPr>
            <a:lstStyle/>
            <a:p>
              <a:pPr algn="ctr" defTabSz="896386">
                <a:defRPr/>
              </a:pPr>
              <a:r>
                <a:rPr lang="en-US" kern="0" dirty="0" smtClean="0">
                  <a:solidFill>
                    <a:schemeClr val="bg1"/>
                  </a:solidFill>
                </a:rPr>
                <a:t>Mobile App</a:t>
              </a:r>
              <a:endParaRPr lang="en-US" kern="0" dirty="0">
                <a:solidFill>
                  <a:schemeClr val="bg1"/>
                </a:solidFill>
              </a:endParaRPr>
            </a:p>
          </p:txBody>
        </p:sp>
        <p:pic>
          <p:nvPicPr>
            <p:cNvPr id="80" name="Picture 79"/>
            <p:cNvPicPr>
              <a:picLocks noChangeAspect="1"/>
            </p:cNvPicPr>
            <p:nvPr/>
          </p:nvPicPr>
          <p:blipFill>
            <a:blip r:embed="rId4">
              <a:biLevel thresh="25000"/>
            </a:blip>
            <a:stretch>
              <a:fillRect/>
            </a:stretch>
          </p:blipFill>
          <p:spPr>
            <a:xfrm>
              <a:off x="8339826" y="3287218"/>
              <a:ext cx="589414" cy="764485"/>
            </a:xfrm>
            <a:prstGeom prst="rect">
              <a:avLst/>
            </a:prstGeom>
          </p:spPr>
        </p:pic>
        <p:sp>
          <p:nvSpPr>
            <p:cNvPr id="81" name="Flowchart: Alternate Process 80"/>
            <p:cNvSpPr/>
            <p:nvPr/>
          </p:nvSpPr>
          <p:spPr>
            <a:xfrm>
              <a:off x="6211763" y="2875043"/>
              <a:ext cx="5118630" cy="255376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endParaRPr lang="en-US" kern="0">
                <a:solidFill>
                  <a:schemeClr val="bg1"/>
                </a:solidFill>
              </a:endParaRPr>
            </a:p>
          </p:txBody>
        </p:sp>
        <p:sp>
          <p:nvSpPr>
            <p:cNvPr id="82" name="TextBox 81"/>
            <p:cNvSpPr txBox="1"/>
            <p:nvPr/>
          </p:nvSpPr>
          <p:spPr>
            <a:xfrm>
              <a:off x="7062131" y="2456539"/>
              <a:ext cx="3873015" cy="369332"/>
            </a:xfrm>
            <a:prstGeom prst="rect">
              <a:avLst/>
            </a:prstGeom>
            <a:noFill/>
          </p:spPr>
          <p:txBody>
            <a:bodyPr wrap="square" rtlCol="0">
              <a:spAutoFit/>
            </a:bodyPr>
            <a:lstStyle/>
            <a:p>
              <a:pPr algn="ctr" defTabSz="896386">
                <a:defRPr/>
              </a:pPr>
              <a:r>
                <a:rPr lang="en-US" kern="0" dirty="0">
                  <a:solidFill>
                    <a:schemeClr val="bg1"/>
                  </a:solidFill>
                </a:rPr>
                <a:t>Corporate Network</a:t>
              </a:r>
            </a:p>
          </p:txBody>
        </p:sp>
        <p:sp>
          <p:nvSpPr>
            <p:cNvPr id="83" name="TextBox 82"/>
            <p:cNvSpPr txBox="1"/>
            <p:nvPr/>
          </p:nvSpPr>
          <p:spPr>
            <a:xfrm>
              <a:off x="8929240" y="3494070"/>
              <a:ext cx="2600355" cy="369332"/>
            </a:xfrm>
            <a:prstGeom prst="rect">
              <a:avLst/>
            </a:prstGeom>
            <a:noFill/>
          </p:spPr>
          <p:txBody>
            <a:bodyPr wrap="square" rtlCol="0">
              <a:spAutoFit/>
            </a:bodyPr>
            <a:lstStyle/>
            <a:p>
              <a:pPr defTabSz="896386">
                <a:defRPr/>
              </a:pPr>
              <a:r>
                <a:rPr lang="en-US" kern="0" dirty="0">
                  <a:solidFill>
                    <a:schemeClr val="bg1"/>
                  </a:solidFill>
                </a:rPr>
                <a:t>Microsoft SQL Server</a:t>
              </a:r>
            </a:p>
          </p:txBody>
        </p:sp>
        <p:sp>
          <p:nvSpPr>
            <p:cNvPr id="84" name="TextBox 83"/>
            <p:cNvSpPr txBox="1"/>
            <p:nvPr/>
          </p:nvSpPr>
          <p:spPr>
            <a:xfrm>
              <a:off x="3464327" y="4682773"/>
              <a:ext cx="2108967" cy="369332"/>
            </a:xfrm>
            <a:prstGeom prst="rect">
              <a:avLst/>
            </a:prstGeom>
            <a:noFill/>
          </p:spPr>
          <p:txBody>
            <a:bodyPr wrap="square" rtlCol="0">
              <a:spAutoFit/>
            </a:bodyPr>
            <a:lstStyle/>
            <a:p>
              <a:pPr algn="ctr" defTabSz="896386">
                <a:defRPr/>
              </a:pPr>
              <a:r>
                <a:rPr lang="en-US" kern="0" dirty="0">
                  <a:solidFill>
                    <a:schemeClr val="bg1"/>
                  </a:solidFill>
                </a:rPr>
                <a:t>Hybrid Connection</a:t>
              </a:r>
            </a:p>
          </p:txBody>
        </p:sp>
        <p:pic>
          <p:nvPicPr>
            <p:cNvPr id="85" name="Picture 84"/>
            <p:cNvPicPr>
              <a:picLocks noChangeAspect="1"/>
            </p:cNvPicPr>
            <p:nvPr/>
          </p:nvPicPr>
          <p:blipFill>
            <a:blip r:embed="rId5">
              <a:biLevel thresh="25000"/>
            </a:blip>
            <a:stretch>
              <a:fillRect/>
            </a:stretch>
          </p:blipFill>
          <p:spPr>
            <a:xfrm>
              <a:off x="7307787" y="1785554"/>
              <a:ext cx="615554" cy="955516"/>
            </a:xfrm>
            <a:prstGeom prst="rect">
              <a:avLst/>
            </a:prstGeom>
          </p:spPr>
        </p:pic>
        <p:sp>
          <p:nvSpPr>
            <p:cNvPr id="86" name="TextBox 85"/>
            <p:cNvSpPr txBox="1"/>
            <p:nvPr/>
          </p:nvSpPr>
          <p:spPr>
            <a:xfrm>
              <a:off x="8984506" y="4366259"/>
              <a:ext cx="2600355" cy="646331"/>
            </a:xfrm>
            <a:prstGeom prst="rect">
              <a:avLst/>
            </a:prstGeom>
            <a:noFill/>
          </p:spPr>
          <p:txBody>
            <a:bodyPr wrap="square" rtlCol="0">
              <a:spAutoFit/>
            </a:bodyPr>
            <a:lstStyle/>
            <a:p>
              <a:pPr defTabSz="896386">
                <a:defRPr/>
              </a:pPr>
              <a:r>
                <a:rPr lang="en-US" kern="0" dirty="0">
                  <a:solidFill>
                    <a:schemeClr val="bg1"/>
                  </a:solidFill>
                </a:rPr>
                <a:t>Other published resources</a:t>
              </a:r>
            </a:p>
          </p:txBody>
        </p:sp>
        <p:pic>
          <p:nvPicPr>
            <p:cNvPr id="87" name="Picture 86"/>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8255334" y="4238927"/>
              <a:ext cx="754809" cy="7548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8" name="Elbow Connector 87"/>
            <p:cNvCxnSpPr/>
            <p:nvPr/>
          </p:nvCxnSpPr>
          <p:spPr>
            <a:xfrm flipV="1">
              <a:off x="7434134" y="3692568"/>
              <a:ext cx="821199" cy="395849"/>
            </a:xfrm>
            <a:prstGeom prst="bentConnector3">
              <a:avLst/>
            </a:prstGeom>
            <a:noFill/>
            <a:ln w="28575" cap="flat" cmpd="sng" algn="ctr">
              <a:solidFill>
                <a:srgbClr val="FFFFFF"/>
              </a:solidFill>
              <a:prstDash val="solid"/>
              <a:miter lim="800000"/>
            </a:ln>
            <a:effectLst/>
          </p:spPr>
        </p:cxnSp>
        <p:cxnSp>
          <p:nvCxnSpPr>
            <p:cNvPr id="89" name="Elbow Connector 88"/>
            <p:cNvCxnSpPr>
              <a:endCxn id="87" idx="1"/>
            </p:cNvCxnSpPr>
            <p:nvPr/>
          </p:nvCxnSpPr>
          <p:spPr>
            <a:xfrm>
              <a:off x="7429303" y="4172276"/>
              <a:ext cx="826030" cy="444056"/>
            </a:xfrm>
            <a:prstGeom prst="bentConnector3">
              <a:avLst/>
            </a:prstGeom>
            <a:noFill/>
            <a:ln w="28575" cap="flat" cmpd="sng" algn="ctr">
              <a:solidFill>
                <a:srgbClr val="FFFFFF"/>
              </a:solidFill>
              <a:prstDash val="solid"/>
              <a:miter lim="800000"/>
            </a:ln>
            <a:effectLst/>
          </p:spPr>
        </p:cxnSp>
        <p:cxnSp>
          <p:nvCxnSpPr>
            <p:cNvPr id="90" name="Elbow Connector 89"/>
            <p:cNvCxnSpPr/>
            <p:nvPr/>
          </p:nvCxnSpPr>
          <p:spPr>
            <a:xfrm rot="10800000">
              <a:off x="2744319" y="3210839"/>
              <a:ext cx="1102401" cy="820016"/>
            </a:xfrm>
            <a:prstGeom prst="bentConnector3">
              <a:avLst/>
            </a:prstGeom>
            <a:noFill/>
            <a:ln w="28575" cap="flat" cmpd="sng" algn="ctr">
              <a:solidFill>
                <a:srgbClr val="FFFFFF"/>
              </a:solidFill>
              <a:prstDash val="solid"/>
              <a:miter lim="800000"/>
            </a:ln>
            <a:effectLst/>
          </p:spPr>
        </p:cxnSp>
        <p:cxnSp>
          <p:nvCxnSpPr>
            <p:cNvPr id="91" name="Elbow Connector 90"/>
            <p:cNvCxnSpPr/>
            <p:nvPr/>
          </p:nvCxnSpPr>
          <p:spPr>
            <a:xfrm rot="10800000" flipV="1">
              <a:off x="2755663" y="4133263"/>
              <a:ext cx="1091056" cy="886635"/>
            </a:xfrm>
            <a:prstGeom prst="bentConnector3">
              <a:avLst/>
            </a:prstGeom>
            <a:noFill/>
            <a:ln w="28575" cap="flat" cmpd="sng" algn="ctr">
              <a:solidFill>
                <a:srgbClr val="FFFFFF"/>
              </a:solidFill>
              <a:prstDash val="solid"/>
              <a:miter lim="800000"/>
            </a:ln>
            <a:effectLst/>
          </p:spPr>
        </p:cxnSp>
        <p:sp>
          <p:nvSpPr>
            <p:cNvPr id="92" name="Rectangle 91"/>
            <p:cNvSpPr/>
            <p:nvPr/>
          </p:nvSpPr>
          <p:spPr>
            <a:xfrm>
              <a:off x="6056078" y="4030855"/>
              <a:ext cx="297346" cy="204818"/>
            </a:xfrm>
            <a:prstGeom prst="rect">
              <a:avLst/>
            </a:prstGeom>
            <a:solidFill>
              <a:srgbClr val="0070C0"/>
            </a:solidFill>
            <a:ln w="12700" cap="flat" cmpd="sng" algn="ctr">
              <a:noFill/>
              <a:prstDash val="solid"/>
              <a:miter lim="800000"/>
            </a:ln>
            <a:effectLst/>
          </p:spPr>
          <p:txBody>
            <a:bodyPr rtlCol="0" anchor="ctr"/>
            <a:lstStyle/>
            <a:p>
              <a:pPr algn="ctr" defTabSz="896386">
                <a:defRPr/>
              </a:pPr>
              <a:endParaRPr lang="en-US" kern="0">
                <a:solidFill>
                  <a:schemeClr val="bg1"/>
                </a:solidFill>
              </a:endParaRPr>
            </a:p>
          </p:txBody>
        </p:sp>
        <p:cxnSp>
          <p:nvCxnSpPr>
            <p:cNvPr id="93" name="Straight Connector 92"/>
            <p:cNvCxnSpPr/>
            <p:nvPr/>
          </p:nvCxnSpPr>
          <p:spPr>
            <a:xfrm>
              <a:off x="5222903" y="4086805"/>
              <a:ext cx="1239696" cy="1610"/>
            </a:xfrm>
            <a:prstGeom prst="line">
              <a:avLst/>
            </a:prstGeom>
            <a:noFill/>
            <a:ln w="28575" cap="flat" cmpd="sng" algn="ctr">
              <a:solidFill>
                <a:srgbClr val="FFFFFF"/>
              </a:solidFill>
              <a:prstDash val="solid"/>
              <a:miter lim="800000"/>
            </a:ln>
            <a:effectLst/>
          </p:spPr>
        </p:cxnSp>
        <p:cxnSp>
          <p:nvCxnSpPr>
            <p:cNvPr id="94" name="Straight Connector 93"/>
            <p:cNvCxnSpPr/>
            <p:nvPr/>
          </p:nvCxnSpPr>
          <p:spPr>
            <a:xfrm>
              <a:off x="5222903" y="4151701"/>
              <a:ext cx="1239696" cy="24320"/>
            </a:xfrm>
            <a:prstGeom prst="line">
              <a:avLst/>
            </a:prstGeom>
            <a:noFill/>
            <a:ln w="28575" cap="flat" cmpd="sng" algn="ctr">
              <a:solidFill>
                <a:srgbClr val="FFFFFF"/>
              </a:solidFill>
              <a:prstDash val="solid"/>
              <a:miter lim="800000"/>
            </a:ln>
            <a:effectLst/>
          </p:spPr>
        </p:cxnSp>
        <p:sp>
          <p:nvSpPr>
            <p:cNvPr id="97" name="TextBox 96"/>
            <p:cNvSpPr txBox="1"/>
            <p:nvPr/>
          </p:nvSpPr>
          <p:spPr>
            <a:xfrm>
              <a:off x="6086730" y="4384937"/>
              <a:ext cx="1861806" cy="923330"/>
            </a:xfrm>
            <a:prstGeom prst="rect">
              <a:avLst/>
            </a:prstGeom>
            <a:noFill/>
          </p:spPr>
          <p:txBody>
            <a:bodyPr wrap="square" rtlCol="0">
              <a:spAutoFit/>
            </a:bodyPr>
            <a:lstStyle/>
            <a:p>
              <a:pPr algn="ctr" defTabSz="896386">
                <a:defRPr/>
              </a:pPr>
              <a:r>
                <a:rPr lang="en-US" kern="0" dirty="0">
                  <a:solidFill>
                    <a:schemeClr val="bg1"/>
                  </a:solidFill>
                </a:rPr>
                <a:t>Hybrid Connection Manager</a:t>
              </a:r>
            </a:p>
          </p:txBody>
        </p:sp>
        <p:pic>
          <p:nvPicPr>
            <p:cNvPr id="99" name="Picture 9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6907" y="3798989"/>
              <a:ext cx="705874" cy="705874"/>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85043" y="3669460"/>
              <a:ext cx="899537" cy="899537"/>
            </a:xfrm>
            <a:prstGeom prst="rect">
              <a:avLst/>
            </a:prstGeom>
          </p:spPr>
        </p:pic>
      </p:grpSp>
      <p:sp>
        <p:nvSpPr>
          <p:cNvPr id="2" name="Title 1"/>
          <p:cNvSpPr>
            <a:spLocks noGrp="1"/>
          </p:cNvSpPr>
          <p:nvPr>
            <p:ph type="title"/>
          </p:nvPr>
        </p:nvSpPr>
        <p:spPr/>
        <p:txBody>
          <a:bodyPr/>
          <a:lstStyle/>
          <a:p>
            <a:r>
              <a:rPr lang="en-US" dirty="0" smtClean="0"/>
              <a:t>Hybrid Connections</a:t>
            </a:r>
            <a:endParaRPr lang="en-US" dirty="0"/>
          </a:p>
        </p:txBody>
      </p:sp>
    </p:spTree>
    <p:extLst>
      <p:ext uri="{BB962C8B-B14F-4D97-AF65-F5344CB8AC3E}">
        <p14:creationId xmlns:p14="http://schemas.microsoft.com/office/powerpoint/2010/main" val="59339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smtClean="0"/>
              <a:t>Redis</a:t>
            </a:r>
            <a:r>
              <a:rPr lang="en-US" sz="8800" dirty="0" smtClean="0"/>
              <a:t> Cache</a:t>
            </a:r>
            <a:endParaRPr lang="en-US" sz="8800" dirty="0"/>
          </a:p>
        </p:txBody>
      </p:sp>
    </p:spTree>
    <p:extLst>
      <p:ext uri="{BB962C8B-B14F-4D97-AF65-F5344CB8AC3E}">
        <p14:creationId xmlns:p14="http://schemas.microsoft.com/office/powerpoint/2010/main" val="208928031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98826" y="1997192"/>
            <a:ext cx="2952249" cy="2537751"/>
          </a:xfrm>
          <a:prstGeom prst="rect">
            <a:avLst/>
          </a:prstGeom>
        </p:spPr>
      </p:pic>
      <p:sp>
        <p:nvSpPr>
          <p:cNvPr id="5" name="Title 4"/>
          <p:cNvSpPr>
            <a:spLocks noGrp="1"/>
          </p:cNvSpPr>
          <p:nvPr>
            <p:ph type="title"/>
          </p:nvPr>
        </p:nvSpPr>
        <p:spPr/>
        <p:txBody>
          <a:bodyPr/>
          <a:lstStyle/>
          <a:p>
            <a:r>
              <a:rPr lang="en-US" dirty="0" err="1" smtClean="0"/>
              <a:t>Redis</a:t>
            </a:r>
            <a:r>
              <a:rPr lang="en-US" dirty="0" smtClean="0"/>
              <a:t> Cache</a:t>
            </a:r>
            <a:endParaRPr lang="en-US" dirty="0"/>
          </a:p>
        </p:txBody>
      </p:sp>
      <p:sp>
        <p:nvSpPr>
          <p:cNvPr id="6" name="Content Placeholder 5"/>
          <p:cNvSpPr>
            <a:spLocks noGrp="1"/>
          </p:cNvSpPr>
          <p:nvPr>
            <p:ph sz="quarter" idx="10"/>
          </p:nvPr>
        </p:nvSpPr>
        <p:spPr>
          <a:xfrm>
            <a:off x="274712" y="2193928"/>
            <a:ext cx="7282226" cy="2719388"/>
          </a:xfrm>
        </p:spPr>
        <p:txBody>
          <a:bodyPr/>
          <a:lstStyle/>
          <a:p>
            <a:r>
              <a:rPr lang="en-US" sz="3200" dirty="0"/>
              <a:t>Full Functionality </a:t>
            </a:r>
            <a:r>
              <a:rPr lang="en-US" sz="3200" dirty="0" err="1"/>
              <a:t>Redis</a:t>
            </a:r>
            <a:r>
              <a:rPr lang="en-US" sz="3200" dirty="0"/>
              <a:t> Cache Cluster</a:t>
            </a:r>
          </a:p>
          <a:p>
            <a:r>
              <a:rPr lang="en-US" sz="3200" dirty="0"/>
              <a:t>Master/Slave Configuration</a:t>
            </a:r>
          </a:p>
          <a:p>
            <a:r>
              <a:rPr lang="en-US" sz="3200" dirty="0"/>
              <a:t>Up to 26GB</a:t>
            </a:r>
          </a:p>
          <a:p>
            <a:r>
              <a:rPr lang="en-US" sz="3200" dirty="0"/>
              <a:t>SSL Supported</a:t>
            </a:r>
          </a:p>
          <a:p>
            <a:endParaRPr lang="en-US" sz="3200" dirty="0"/>
          </a:p>
        </p:txBody>
      </p:sp>
    </p:spTree>
    <p:extLst>
      <p:ext uri="{BB962C8B-B14F-4D97-AF65-F5344CB8AC3E}">
        <p14:creationId xmlns:p14="http://schemas.microsoft.com/office/powerpoint/2010/main" val="3500904606"/>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smtClean="0"/>
              <a:t>Redis</a:t>
            </a:r>
            <a:r>
              <a:rPr lang="en-US" dirty="0" smtClean="0"/>
              <a:t> Cache</a:t>
            </a:r>
            <a:endParaRPr lang="en-US" dirty="0"/>
          </a:p>
        </p:txBody>
      </p:sp>
    </p:spTree>
    <p:extLst>
      <p:ext uri="{BB962C8B-B14F-4D97-AF65-F5344CB8AC3E}">
        <p14:creationId xmlns:p14="http://schemas.microsoft.com/office/powerpoint/2010/main" val="183147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Stateless</a:t>
            </a:r>
            <a:endParaRPr lang="en-US" sz="8800" dirty="0"/>
          </a:p>
        </p:txBody>
      </p:sp>
    </p:spTree>
    <p:extLst>
      <p:ext uri="{BB962C8B-B14F-4D97-AF65-F5344CB8AC3E}">
        <p14:creationId xmlns:p14="http://schemas.microsoft.com/office/powerpoint/2010/main" val="3816798356"/>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a:t>Redis</a:t>
            </a:r>
            <a:r>
              <a:rPr lang="en-US" dirty="0"/>
              <a:t> Cache for ASP.NET Session state</a:t>
            </a:r>
            <a:br>
              <a:rPr lang="en-US" dirty="0"/>
            </a:br>
            <a:endParaRPr lang="en-US" dirty="0"/>
          </a:p>
        </p:txBody>
      </p:sp>
    </p:spTree>
    <p:extLst>
      <p:ext uri="{BB962C8B-B14F-4D97-AF65-F5344CB8AC3E}">
        <p14:creationId xmlns:p14="http://schemas.microsoft.com/office/powerpoint/2010/main" val="216815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smtClean="0"/>
              <a:t>Application Insights</a:t>
            </a:r>
            <a:endParaRPr lang="en-US" sz="8800" dirty="0"/>
          </a:p>
        </p:txBody>
      </p:sp>
    </p:spTree>
    <p:extLst>
      <p:ext uri="{BB962C8B-B14F-4D97-AF65-F5344CB8AC3E}">
        <p14:creationId xmlns:p14="http://schemas.microsoft.com/office/powerpoint/2010/main" val="4074934199"/>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smtClean="0">
                <a:solidFill>
                  <a:prstClr val="white"/>
                </a:solidFill>
              </a:rPr>
              <a:t>Application Insights</a:t>
            </a:r>
            <a:endParaRPr lang="en-US" sz="3600" dirty="0">
              <a:solidFill>
                <a:prstClr val="white"/>
              </a:solidFill>
            </a:endParaRP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App Service: Web Apps today</a:t>
            </a:r>
          </a:p>
          <a:p>
            <a:r>
              <a:rPr lang="en-US" dirty="0">
                <a:hlinkClick r:id="rId2"/>
              </a:rPr>
              <a:t>https://</a:t>
            </a:r>
            <a:r>
              <a:rPr lang="en-US" dirty="0" smtClean="0">
                <a:hlinkClick r:id="rId2"/>
              </a:rPr>
              <a:t>tryappservice.azure.com</a:t>
            </a:r>
            <a:endParaRPr lang="en-US" dirty="0" smtClean="0"/>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Web App Creation</a:t>
            </a:r>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37" name="Picture 36"/>
          <p:cNvPicPr>
            <a:picLocks noChangeAspect="1"/>
          </p:cNvPicPr>
          <p:nvPr/>
        </p:nvPicPr>
        <p:blipFill>
          <a:blip r:embed="rId3"/>
          <a:stretch>
            <a:fillRect/>
          </a:stretch>
        </p:blipFill>
        <p:spPr>
          <a:xfrm>
            <a:off x="5276712" y="-373535"/>
            <a:ext cx="7264070" cy="4706299"/>
          </a:xfrm>
          <a:prstGeom prst="rect">
            <a:avLst/>
          </a:prstGeom>
        </p:spPr>
      </p:pic>
      <p:pic>
        <p:nvPicPr>
          <p:cNvPr id="38" name="Picture 37"/>
          <p:cNvPicPr>
            <a:picLocks noChangeAspect="1"/>
          </p:cNvPicPr>
          <p:nvPr/>
        </p:nvPicPr>
        <p:blipFill>
          <a:blip r:embed="rId4"/>
          <a:stretch>
            <a:fillRect/>
          </a:stretch>
        </p:blipFill>
        <p:spPr>
          <a:xfrm>
            <a:off x="8306794" y="298546"/>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grpSp>
        <p:nvGrpSpPr>
          <p:cNvPr id="41" name="Group 40"/>
          <p:cNvGrpSpPr/>
          <p:nvPr/>
        </p:nvGrpSpPr>
        <p:grpSpPr>
          <a:xfrm>
            <a:off x="439838" y="493782"/>
            <a:ext cx="4664598" cy="2178331"/>
            <a:chOff x="439838" y="493782"/>
            <a:chExt cx="4664598" cy="2178331"/>
          </a:xfrm>
        </p:grpSpPr>
        <p:sp>
          <p:nvSpPr>
            <p:cNvPr id="10" name="TextBox 9"/>
            <p:cNvSpPr txBox="1"/>
            <p:nvPr/>
          </p:nvSpPr>
          <p:spPr>
            <a:xfrm>
              <a:off x="439838" y="1287118"/>
              <a:ext cx="3600450"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.NET</a:t>
              </a:r>
            </a:p>
            <a:p>
              <a:r>
                <a:rPr lang="en-US" sz="2800" dirty="0" smtClean="0">
                  <a:solidFill>
                    <a:schemeClr val="bg1"/>
                  </a:solidFill>
                  <a:latin typeface="Segoe UI" panose="020B0502040204020203" pitchFamily="34" charset="0"/>
                  <a:cs typeface="Segoe UI" panose="020B0502040204020203" pitchFamily="34" charset="0"/>
                </a:rPr>
                <a:t>Python</a:t>
              </a: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1" name="TextBox 10"/>
            <p:cNvSpPr txBox="1"/>
            <p:nvPr/>
          </p:nvSpPr>
          <p:spPr>
            <a:xfrm>
              <a:off x="439838" y="493782"/>
              <a:ext cx="4664598" cy="707886"/>
            </a:xfrm>
            <a:prstGeom prst="rect">
              <a:avLst/>
            </a:prstGeom>
            <a:noFill/>
          </p:spPr>
          <p:txBody>
            <a:bodyPr wrap="square" rtlCol="0">
              <a:spAutoFit/>
            </a:bodyPr>
            <a:lstStyle/>
            <a:p>
              <a:r>
                <a:rPr lang="en-US" sz="4000" dirty="0" smtClean="0">
                  <a:solidFill>
                    <a:srgbClr val="92D050"/>
                  </a:solidFill>
                  <a:latin typeface="Segoe UI Light" panose="020B0502040204020203" pitchFamily="34" charset="0"/>
                  <a:cs typeface="Segoe UI Light" panose="020B0502040204020203" pitchFamily="34" charset="0"/>
                </a:rPr>
                <a:t>Develop apps with…</a:t>
              </a:r>
              <a:endParaRPr lang="en-US" sz="4000" dirty="0">
                <a:solidFill>
                  <a:srgbClr val="92D050"/>
                </a:solidFill>
                <a:latin typeface="Segoe UI Light" panose="020B0502040204020203" pitchFamily="34" charset="0"/>
                <a:cs typeface="Segoe UI Light" panose="020B0502040204020203" pitchFamily="34" charset="0"/>
              </a:endParaRPr>
            </a:p>
          </p:txBody>
        </p:sp>
        <p:sp>
          <p:nvSpPr>
            <p:cNvPr id="12" name="TextBox 11"/>
            <p:cNvSpPr txBox="1"/>
            <p:nvPr/>
          </p:nvSpPr>
          <p:spPr>
            <a:xfrm>
              <a:off x="1791664" y="1287118"/>
              <a:ext cx="1389756"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Node.js</a:t>
              </a:r>
            </a:p>
            <a:p>
              <a:r>
                <a:rPr lang="en-US" sz="2800" dirty="0" smtClean="0">
                  <a:solidFill>
                    <a:schemeClr val="bg1"/>
                  </a:solidFill>
                  <a:latin typeface="Segoe UI" panose="020B0502040204020203" pitchFamily="34" charset="0"/>
                  <a:cs typeface="Segoe UI" panose="020B0502040204020203" pitchFamily="34" charset="0"/>
                </a:rPr>
                <a:t>Java</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3" name="TextBox 12"/>
            <p:cNvSpPr txBox="1"/>
            <p:nvPr/>
          </p:nvSpPr>
          <p:spPr>
            <a:xfrm>
              <a:off x="3502022" y="1287118"/>
              <a:ext cx="9567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PHP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pic>
        <p:nvPicPr>
          <p:cNvPr id="16" name="Picture 15"/>
          <p:cNvPicPr>
            <a:picLocks noChangeAspect="1"/>
          </p:cNvPicPr>
          <p:nvPr/>
        </p:nvPicPr>
        <p:blipFill>
          <a:blip r:embed="rId6"/>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7"/>
            <a:stretch>
              <a:fillRect/>
            </a:stretch>
          </p:blipFill>
          <p:spPr>
            <a:xfrm>
              <a:off x="7012021" y="-1253215"/>
              <a:ext cx="1237500" cy="1462500"/>
            </a:xfrm>
            <a:prstGeom prst="rect">
              <a:avLst/>
            </a:prstGeom>
          </p:spPr>
        </p:pic>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 name="Group 3"/>
          <p:cNvGrpSpPr/>
          <p:nvPr/>
        </p:nvGrpSpPr>
        <p:grpSpPr>
          <a:xfrm>
            <a:off x="1" y="3302216"/>
            <a:ext cx="4822369" cy="3565454"/>
            <a:chOff x="1" y="3302216"/>
            <a:chExt cx="4822369" cy="3565454"/>
          </a:xfrm>
        </p:grpSpPr>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3" name="Picture 22"/>
            <p:cNvPicPr>
              <a:picLocks noChangeAspect="1"/>
            </p:cNvPicPr>
            <p:nvPr/>
          </p:nvPicPr>
          <p:blipFill>
            <a:blip r:embed="rId10"/>
            <a:stretch>
              <a:fillRect/>
            </a:stretch>
          </p:blipFill>
          <p:spPr>
            <a:xfrm>
              <a:off x="215340" y="3302216"/>
              <a:ext cx="2092500" cy="2340000"/>
            </a:xfrm>
            <a:prstGeom prst="rect">
              <a:avLst/>
            </a:prstGeom>
          </p:spPr>
        </p:pic>
        <p:pic>
          <p:nvPicPr>
            <p:cNvPr id="24" name="Picture 23"/>
            <p:cNvPicPr>
              <a:picLocks noChangeAspect="1"/>
            </p:cNvPicPr>
            <p:nvPr/>
          </p:nvPicPr>
          <p:blipFill>
            <a:blip r:embed="rId7"/>
            <a:stretch>
              <a:fillRect/>
            </a:stretch>
          </p:blipFill>
          <p:spPr>
            <a:xfrm>
              <a:off x="1447611" y="5043761"/>
              <a:ext cx="1237500" cy="1462500"/>
            </a:xfrm>
            <a:prstGeom prst="rect">
              <a:avLst/>
            </a:prstGeom>
          </p:spPr>
        </p:pic>
        <p:pic>
          <p:nvPicPr>
            <p:cNvPr id="25" name="Picture 24"/>
            <p:cNvPicPr>
              <a:picLocks noChangeAspect="1"/>
            </p:cNvPicPr>
            <p:nvPr/>
          </p:nvPicPr>
          <p:blipFill>
            <a:blip r:embed="rId11"/>
            <a:stretch>
              <a:fillRect/>
            </a:stretch>
          </p:blipFill>
          <p:spPr>
            <a:xfrm>
              <a:off x="2788810" y="4960912"/>
              <a:ext cx="447874" cy="1224190"/>
            </a:xfrm>
            <a:prstGeom prst="rect">
              <a:avLst/>
            </a:prstGeom>
          </p:spPr>
        </p:pic>
        <p:pic>
          <p:nvPicPr>
            <p:cNvPr id="40" name="Picture 39"/>
            <p:cNvPicPr>
              <a:picLocks noChangeAspect="1"/>
            </p:cNvPicPr>
            <p:nvPr/>
          </p:nvPicPr>
          <p:blipFill>
            <a:blip r:embed="rId12"/>
            <a:stretch>
              <a:fillRect/>
            </a:stretch>
          </p:blipFill>
          <p:spPr>
            <a:xfrm>
              <a:off x="257977" y="5707769"/>
              <a:ext cx="1481228" cy="956627"/>
            </a:xfrm>
            <a:prstGeom prst="rect">
              <a:avLst/>
            </a:prstGeom>
          </p:spPr>
        </p:pic>
      </p:grpSp>
      <p:grpSp>
        <p:nvGrpSpPr>
          <p:cNvPr id="2" name="Group 1"/>
          <p:cNvGrpSpPr/>
          <p:nvPr/>
        </p:nvGrpSpPr>
        <p:grpSpPr>
          <a:xfrm>
            <a:off x="1764141" y="1287118"/>
            <a:ext cx="1686910" cy="966143"/>
            <a:chOff x="1447611" y="1287118"/>
            <a:chExt cx="1686910" cy="966143"/>
          </a:xfrm>
        </p:grpSpPr>
        <p:cxnSp>
          <p:nvCxnSpPr>
            <p:cNvPr id="6" name="Straight Connector 5"/>
            <p:cNvCxnSpPr/>
            <p:nvPr/>
          </p:nvCxnSpPr>
          <p:spPr>
            <a:xfrm>
              <a:off x="144761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3452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9787568" y="-79793"/>
            <a:ext cx="934789" cy="1104751"/>
            <a:chOff x="9787568" y="-79793"/>
            <a:chExt cx="934789" cy="1104751"/>
          </a:xfrm>
        </p:grpSpPr>
        <p:pic>
          <p:nvPicPr>
            <p:cNvPr id="45" name="Picture 44"/>
            <p:cNvPicPr>
              <a:picLocks noChangeAspect="1"/>
            </p:cNvPicPr>
            <p:nvPr/>
          </p:nvPicPr>
          <p:blipFill>
            <a:blip r:embed="rId7"/>
            <a:stretch>
              <a:fillRect/>
            </a:stretch>
          </p:blipFill>
          <p:spPr>
            <a:xfrm>
              <a:off x="9787568" y="-79793"/>
              <a:ext cx="934789" cy="1104751"/>
            </a:xfrm>
            <a:prstGeom prst="rect">
              <a:avLst/>
            </a:prstGeom>
          </p:spPr>
        </p:pic>
        <p:pic>
          <p:nvPicPr>
            <p:cNvPr id="34" name="Picture 33"/>
            <p:cNvPicPr>
              <a:picLocks noChangeAspect="1"/>
            </p:cNvPicPr>
            <p:nvPr/>
          </p:nvPicPr>
          <p:blipFill>
            <a:blip r:embed="rId13"/>
            <a:stretch>
              <a:fillRect/>
            </a:stretch>
          </p:blipFill>
          <p:spPr>
            <a:xfrm>
              <a:off x="10328954" y="214760"/>
              <a:ext cx="147937" cy="295874"/>
            </a:xfrm>
            <a:prstGeom prst="rect">
              <a:avLst/>
            </a:prstGeom>
          </p:spPr>
        </p:pic>
      </p:grpSp>
      <p:grpSp>
        <p:nvGrpSpPr>
          <p:cNvPr id="5" name="Group 4"/>
          <p:cNvGrpSpPr/>
          <p:nvPr/>
        </p:nvGrpSpPr>
        <p:grpSpPr>
          <a:xfrm>
            <a:off x="4953778" y="713362"/>
            <a:ext cx="2966958" cy="4346616"/>
            <a:chOff x="4953778" y="713362"/>
            <a:chExt cx="2966958" cy="4346616"/>
          </a:xfrm>
        </p:grpSpPr>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14"/>
              <a:stretch>
                <a:fillRect/>
              </a:stretch>
            </p:blipFill>
            <p:spPr>
              <a:xfrm>
                <a:off x="768089" y="-1605208"/>
                <a:ext cx="3768750" cy="5613751"/>
              </a:xfrm>
              <a:prstGeom prst="rect">
                <a:avLst/>
              </a:prstGeom>
            </p:spPr>
          </p:pic>
          <p:pic>
            <p:nvPicPr>
              <p:cNvPr id="14" name="Picture 13"/>
              <p:cNvPicPr>
                <a:picLocks noChangeAspect="1"/>
              </p:cNvPicPr>
              <p:nvPr/>
            </p:nvPicPr>
            <p:blipFill>
              <a:blip r:embed="rId15"/>
              <a:stretch>
                <a:fillRect/>
              </a:stretch>
            </p:blipFill>
            <p:spPr>
              <a:xfrm>
                <a:off x="1755198" y="534480"/>
                <a:ext cx="1361250" cy="1800000"/>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6370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250"/>
                                        <p:tgtEl>
                                          <p:spTgt spid="3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50"/>
                                        <p:tgtEl>
                                          <p:spTgt spid="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25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1250"/>
                            </p:stCondLst>
                            <p:childTnLst>
                              <p:par>
                                <p:cTn id="24" presetID="10" presetClass="entr" presetSubtype="0"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p:stCondLst>
                              <p:cond delay="1750"/>
                            </p:stCondLst>
                            <p:childTnLst>
                              <p:par>
                                <p:cTn id="28" presetID="10"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225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par>
                          <p:cTn id="35" fill="hold">
                            <p:stCondLst>
                              <p:cond delay="2750"/>
                            </p:stCondLst>
                            <p:childTnLst>
                              <p:par>
                                <p:cTn id="36" presetID="10"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3250"/>
                            </p:stCondLst>
                            <p:childTnLst>
                              <p:par>
                                <p:cTn id="40" presetID="10" presetClass="entr" presetSubtype="0"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10"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Language Support</a:t>
            </a:r>
            <a:endParaRPr lang="en-US" dirty="0"/>
          </a:p>
        </p:txBody>
      </p:sp>
    </p:spTree>
    <p:extLst>
      <p:ext uri="{BB962C8B-B14F-4D97-AF65-F5344CB8AC3E}">
        <p14:creationId xmlns:p14="http://schemas.microsoft.com/office/powerpoint/2010/main" val="72686587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t>Visual Studio + App Service Web Apps</a:t>
            </a:r>
          </a:p>
        </p:txBody>
      </p:sp>
      <p:sp>
        <p:nvSpPr>
          <p:cNvPr id="4" name="Content Placeholder 3"/>
          <p:cNvSpPr>
            <a:spLocks noGrp="1"/>
          </p:cNvSpPr>
          <p:nvPr>
            <p:ph sz="quarter" idx="10"/>
          </p:nvPr>
        </p:nvSpPr>
        <p:spPr>
          <a:xfrm>
            <a:off x="274712" y="2193928"/>
            <a:ext cx="6819771" cy="2719388"/>
          </a:xfrm>
        </p:spPr>
        <p:txBody>
          <a:bodyPr/>
          <a:lstStyle/>
          <a:p>
            <a:pPr marL="0" indent="0">
              <a:buNone/>
            </a:pPr>
            <a:r>
              <a:rPr lang="en-US" sz="3200" dirty="0">
                <a:solidFill>
                  <a:schemeClr val="tx1"/>
                </a:solidFill>
              </a:rPr>
              <a:t>Create Azure Resources during File / New</a:t>
            </a:r>
          </a:p>
          <a:p>
            <a:pPr marL="0" indent="0">
              <a:buNone/>
            </a:pPr>
            <a:r>
              <a:rPr lang="en-US" sz="3200" dirty="0">
                <a:solidFill>
                  <a:schemeClr val="tx1"/>
                </a:solidFill>
              </a:rPr>
              <a:t>Create Web App during deploy</a:t>
            </a:r>
          </a:p>
          <a:p>
            <a:pPr marL="0" indent="0">
              <a:buNone/>
            </a:pPr>
            <a:r>
              <a:rPr lang="en-US" sz="3200" dirty="0">
                <a:solidFill>
                  <a:schemeClr val="tx1"/>
                </a:solidFill>
              </a:rPr>
              <a:t>Manage with Server Explorer</a:t>
            </a: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261700" y="2193928"/>
            <a:ext cx="4110493" cy="2719388"/>
          </a:xfrm>
          <a:prstGeom prst="rect">
            <a:avLst/>
          </a:prstGeom>
        </p:spPr>
      </p:pic>
    </p:spTree>
    <p:extLst>
      <p:ext uri="{BB962C8B-B14F-4D97-AF65-F5344CB8AC3E}">
        <p14:creationId xmlns:p14="http://schemas.microsoft.com/office/powerpoint/2010/main" val="128802995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Visual Studio Support</a:t>
            </a:r>
          </a:p>
        </p:txBody>
      </p:sp>
    </p:spTree>
    <p:extLst>
      <p:ext uri="{BB962C8B-B14F-4D97-AF65-F5344CB8AC3E}">
        <p14:creationId xmlns:p14="http://schemas.microsoft.com/office/powerpoint/2010/main" val="313169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 ds:uri="http://purl.org/dc/dcmitype/"/>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AzureTheme</Template>
  <TotalTime>7317</TotalTime>
  <Words>1149</Words>
  <Application>Microsoft Office PowerPoint</Application>
  <PresentationFormat>Widescreen</PresentationFormat>
  <Paragraphs>251</Paragraphs>
  <Slides>52</Slides>
  <Notes>19</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メイリオ</vt:lpstr>
      <vt:lpstr>Arial</vt:lpstr>
      <vt:lpstr>Calibri</vt:lpstr>
      <vt:lpstr>Segoe UI</vt:lpstr>
      <vt:lpstr>Segoe UI Light</vt:lpstr>
      <vt:lpstr>Wingdings</vt:lpstr>
      <vt:lpstr>1_Azure Event</vt:lpstr>
      <vt:lpstr>App Service Web Apps</vt:lpstr>
      <vt:lpstr>Agenda</vt:lpstr>
      <vt:lpstr>PowerPoint Presentation</vt:lpstr>
      <vt:lpstr>Host your applications on Azure</vt:lpstr>
      <vt:lpstr>Demo: Web App Creation</vt:lpstr>
      <vt:lpstr>PowerPoint Presentation</vt:lpstr>
      <vt:lpstr>Demo: Language Support</vt:lpstr>
      <vt:lpstr>Visual Studio + App Service Web Apps</vt:lpstr>
      <vt:lpstr>Demo: Visual Studio Support</vt:lpstr>
      <vt:lpstr>Continuous Deployment</vt:lpstr>
      <vt:lpstr>PowerPoint Presentation</vt:lpstr>
      <vt:lpstr>PowerPoint Presentation</vt:lpstr>
      <vt:lpstr>Scale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Manual/Auto Scale</vt:lpstr>
      <vt:lpstr>Auto-Scale Considerations </vt:lpstr>
      <vt:lpstr>Deployment Slots</vt:lpstr>
      <vt:lpstr>PowerPoint Presentation</vt:lpstr>
      <vt:lpstr>PowerPoint Presentation</vt:lpstr>
      <vt:lpstr>PowerPoint Presentation</vt:lpstr>
      <vt:lpstr>PowerPoint Presentation</vt:lpstr>
      <vt:lpstr>PowerPoint Presentation</vt:lpstr>
      <vt:lpstr>Demo: Set up staging environments </vt:lpstr>
      <vt:lpstr>Web Jobs</vt:lpstr>
      <vt:lpstr>Light-weight CPU Intensive Tasks</vt:lpstr>
      <vt:lpstr>PowerPoint Presentation</vt:lpstr>
      <vt:lpstr>PowerPoint Presentation</vt:lpstr>
      <vt:lpstr>Traffic Manager</vt:lpstr>
      <vt:lpstr>PowerPoint Presentation</vt:lpstr>
      <vt:lpstr>PowerPoint Presentation</vt:lpstr>
      <vt:lpstr>PowerPoint Presentation</vt:lpstr>
      <vt:lpstr>Backup</vt:lpstr>
      <vt:lpstr>Backups</vt:lpstr>
      <vt:lpstr>Hybrid Connections</vt:lpstr>
      <vt:lpstr>Hybrid Connections</vt:lpstr>
      <vt:lpstr>Redis Cache</vt:lpstr>
      <vt:lpstr>Redis Cache</vt:lpstr>
      <vt:lpstr>Demo: Redis Cache</vt:lpstr>
      <vt:lpstr>Stateless</vt:lpstr>
      <vt:lpstr>Demo: Redis Cache for ASP.NET Session state </vt:lpstr>
      <vt:lpstr>Application Insights</vt:lpstr>
      <vt:lpstr>Application Insights </vt:lpstr>
      <vt:lpstr>PowerPoint Presentation</vt:lpstr>
      <vt:lpstr>Q&amp;A</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Nazik Huq</cp:lastModifiedBy>
  <cp:revision>362</cp:revision>
  <cp:lastPrinted>2014-03-26T17:46:13Z</cp:lastPrinted>
  <dcterms:created xsi:type="dcterms:W3CDTF">2014-03-19T23:21:38Z</dcterms:created>
  <dcterms:modified xsi:type="dcterms:W3CDTF">2015-05-18T02:56:15Z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